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6"/>
  </p:notesMasterIdLst>
  <p:sldIdLst>
    <p:sldId id="256" r:id="rId2"/>
    <p:sldId id="435" r:id="rId3"/>
    <p:sldId id="444" r:id="rId4"/>
    <p:sldId id="434" r:id="rId5"/>
    <p:sldId id="419" r:id="rId6"/>
    <p:sldId id="436" r:id="rId7"/>
    <p:sldId id="437" r:id="rId8"/>
    <p:sldId id="438" r:id="rId9"/>
    <p:sldId id="433" r:id="rId10"/>
    <p:sldId id="421" r:id="rId11"/>
    <p:sldId id="422" r:id="rId12"/>
    <p:sldId id="423" r:id="rId13"/>
    <p:sldId id="431" r:id="rId14"/>
    <p:sldId id="446" r:id="rId15"/>
    <p:sldId id="424" r:id="rId16"/>
    <p:sldId id="425" r:id="rId17"/>
    <p:sldId id="426" r:id="rId18"/>
    <p:sldId id="432" r:id="rId19"/>
    <p:sldId id="439" r:id="rId20"/>
    <p:sldId id="443" r:id="rId21"/>
    <p:sldId id="442" r:id="rId22"/>
    <p:sldId id="445" r:id="rId23"/>
    <p:sldId id="440" r:id="rId24"/>
    <p:sldId id="441"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FFFFF"/>
    <a:srgbClr val="0096FF"/>
    <a:srgbClr val="0093CA"/>
    <a:srgbClr val="3534FF"/>
    <a:srgbClr val="F90A0D"/>
    <a:srgbClr val="FB9C3A"/>
    <a:srgbClr val="FFD700"/>
    <a:srgbClr val="3CB371"/>
    <a:srgbClr val="EBC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47"/>
    <p:restoredTop sz="95768"/>
  </p:normalViewPr>
  <p:slideViewPr>
    <p:cSldViewPr snapToGrid="0" snapToObjects="1" showGuides="1">
      <p:cViewPr varScale="1">
        <p:scale>
          <a:sx n="141" d="100"/>
          <a:sy n="141" d="100"/>
        </p:scale>
        <p:origin x="256" y="184"/>
      </p:cViewPr>
      <p:guideLst>
        <p:guide orient="horz" pos="1620"/>
        <p:guide pos="2880"/>
      </p:guideLst>
    </p:cSldViewPr>
  </p:slideViewPr>
  <p:outlineViewPr>
    <p:cViewPr>
      <p:scale>
        <a:sx n="33" d="100"/>
        <a:sy n="33" d="100"/>
      </p:scale>
      <p:origin x="0" y="-729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9" d="100"/>
          <a:sy n="119" d="100"/>
        </p:scale>
        <p:origin x="512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FB733E-23DB-4853-ADE3-F1D314D41655}"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7DCD0C87-27C0-4374-AF27-FB8FD2B88E4D}">
      <dgm:prSet/>
      <dgm:spPr/>
      <dgm:t>
        <a:bodyPr/>
        <a:lstStyle/>
        <a:p>
          <a:pPr>
            <a:defRPr b="1"/>
          </a:pPr>
          <a:r>
            <a:rPr lang="en-US" dirty="0">
              <a:latin typeface="Helvetica" pitchFamily="2" charset="0"/>
            </a:rPr>
            <a:t>Motivation</a:t>
          </a:r>
        </a:p>
      </dgm:t>
    </dgm:pt>
    <dgm:pt modelId="{D9CC5B0A-6422-4C48-9C60-F1B82D657D40}" type="parTrans" cxnId="{198DC3E6-E917-4153-9EA9-C76B49572B75}">
      <dgm:prSet/>
      <dgm:spPr/>
      <dgm:t>
        <a:bodyPr/>
        <a:lstStyle/>
        <a:p>
          <a:endParaRPr lang="en-US"/>
        </a:p>
      </dgm:t>
    </dgm:pt>
    <dgm:pt modelId="{43CC8B35-874A-45BF-9B4B-2969FDEF2BDB}" type="sibTrans" cxnId="{198DC3E6-E917-4153-9EA9-C76B49572B75}">
      <dgm:prSet/>
      <dgm:spPr/>
      <dgm:t>
        <a:bodyPr/>
        <a:lstStyle/>
        <a:p>
          <a:endParaRPr lang="en-US"/>
        </a:p>
      </dgm:t>
    </dgm:pt>
    <dgm:pt modelId="{67AF97E0-81AD-4414-B601-9631258C5028}">
      <dgm:prSet/>
      <dgm:spPr/>
      <dgm:t>
        <a:bodyPr/>
        <a:lstStyle/>
        <a:p>
          <a:r>
            <a:rPr lang="en-US" dirty="0">
              <a:latin typeface="Helvetica" pitchFamily="2" charset="0"/>
            </a:rPr>
            <a:t>NYC Department of Health wants to compile a list of MTA stations that pose the greatest health hazard to people at high-risk for heat-related illnesses</a:t>
          </a:r>
        </a:p>
      </dgm:t>
    </dgm:pt>
    <dgm:pt modelId="{E366D8DA-D93D-4555-911A-50321B4AF2E0}" type="parTrans" cxnId="{5EF26673-6E7D-4379-B3C5-28626977C7A6}">
      <dgm:prSet/>
      <dgm:spPr/>
      <dgm:t>
        <a:bodyPr/>
        <a:lstStyle/>
        <a:p>
          <a:endParaRPr lang="en-US"/>
        </a:p>
      </dgm:t>
    </dgm:pt>
    <dgm:pt modelId="{92D619BF-6EE0-4195-B647-0BAC3986A937}" type="sibTrans" cxnId="{5EF26673-6E7D-4379-B3C5-28626977C7A6}">
      <dgm:prSet/>
      <dgm:spPr/>
      <dgm:t>
        <a:bodyPr/>
        <a:lstStyle/>
        <a:p>
          <a:endParaRPr lang="en-US"/>
        </a:p>
      </dgm:t>
    </dgm:pt>
    <dgm:pt modelId="{7DFCBB8E-DD04-44DC-A361-1EAF3DFF1394}">
      <dgm:prSet/>
      <dgm:spPr/>
      <dgm:t>
        <a:bodyPr/>
        <a:lstStyle/>
        <a:p>
          <a:pPr>
            <a:defRPr b="1"/>
          </a:pPr>
          <a:r>
            <a:rPr lang="en-US" dirty="0">
              <a:latin typeface="Helvetica" pitchFamily="2" charset="0"/>
            </a:rPr>
            <a:t>Results</a:t>
          </a:r>
        </a:p>
      </dgm:t>
    </dgm:pt>
    <dgm:pt modelId="{32F1012F-7813-48EF-AAF1-CD67C1201D64}" type="parTrans" cxnId="{B54EEB50-4D12-4245-B11C-2F22A046493C}">
      <dgm:prSet/>
      <dgm:spPr/>
      <dgm:t>
        <a:bodyPr/>
        <a:lstStyle/>
        <a:p>
          <a:endParaRPr lang="en-US"/>
        </a:p>
      </dgm:t>
    </dgm:pt>
    <dgm:pt modelId="{15BC9D83-1B76-4035-A172-2DDFA9405937}" type="sibTrans" cxnId="{B54EEB50-4D12-4245-B11C-2F22A046493C}">
      <dgm:prSet/>
      <dgm:spPr/>
      <dgm:t>
        <a:bodyPr/>
        <a:lstStyle/>
        <a:p>
          <a:endParaRPr lang="en-US"/>
        </a:p>
      </dgm:t>
    </dgm:pt>
    <dgm:pt modelId="{654DE675-51E9-4466-B0BD-93A6923ADB08}">
      <dgm:prSet/>
      <dgm:spPr/>
      <dgm:t>
        <a:bodyPr/>
        <a:lstStyle/>
        <a:p>
          <a:r>
            <a:rPr lang="en-US" dirty="0">
              <a:latin typeface="Helvetica" pitchFamily="2" charset="0"/>
            </a:rPr>
            <a:t>Interactive map to find high-risk stations and to search for nearby stations with lower risk indices</a:t>
          </a:r>
        </a:p>
      </dgm:t>
    </dgm:pt>
    <dgm:pt modelId="{8EDB5E1C-56E8-4AE0-B19F-B0D85933C02E}" type="parTrans" cxnId="{977DFD66-2A79-4F1F-91F8-F144E0821166}">
      <dgm:prSet/>
      <dgm:spPr/>
      <dgm:t>
        <a:bodyPr/>
        <a:lstStyle/>
        <a:p>
          <a:endParaRPr lang="en-US"/>
        </a:p>
      </dgm:t>
    </dgm:pt>
    <dgm:pt modelId="{3F2D1486-2B9A-4B52-A845-3C94708913B8}" type="sibTrans" cxnId="{977DFD66-2A79-4F1F-91F8-F144E0821166}">
      <dgm:prSet/>
      <dgm:spPr/>
      <dgm:t>
        <a:bodyPr/>
        <a:lstStyle/>
        <a:p>
          <a:endParaRPr lang="en-US"/>
        </a:p>
      </dgm:t>
    </dgm:pt>
    <dgm:pt modelId="{B8D0F3E7-4EFD-4F63-AB54-6643726A1930}">
      <dgm:prSet/>
      <dgm:spPr/>
      <dgm:t>
        <a:bodyPr/>
        <a:lstStyle/>
        <a:p>
          <a:pPr>
            <a:defRPr b="1"/>
          </a:pPr>
          <a:r>
            <a:rPr lang="en-US" dirty="0">
              <a:latin typeface="Helvetica" pitchFamily="2" charset="0"/>
            </a:rPr>
            <a:t>Objectives</a:t>
          </a:r>
        </a:p>
      </dgm:t>
    </dgm:pt>
    <dgm:pt modelId="{AED7BDA1-16B2-4547-9FE7-8924697D60C5}" type="sibTrans" cxnId="{8B3072F0-FB9E-4B94-8985-DAD18FF409D4}">
      <dgm:prSet/>
      <dgm:spPr/>
      <dgm:t>
        <a:bodyPr/>
        <a:lstStyle/>
        <a:p>
          <a:endParaRPr lang="en-US"/>
        </a:p>
      </dgm:t>
    </dgm:pt>
    <dgm:pt modelId="{1970FE99-DE0B-40F7-9D10-1A46723E38FD}" type="parTrans" cxnId="{8B3072F0-FB9E-4B94-8985-DAD18FF409D4}">
      <dgm:prSet/>
      <dgm:spPr/>
      <dgm:t>
        <a:bodyPr/>
        <a:lstStyle/>
        <a:p>
          <a:endParaRPr lang="en-US"/>
        </a:p>
      </dgm:t>
    </dgm:pt>
    <dgm:pt modelId="{46483C05-3641-40FB-9E6E-3671E5DE337C}">
      <dgm:prSet/>
      <dgm:spPr/>
      <dgm:t>
        <a:bodyPr/>
        <a:lstStyle/>
        <a:p>
          <a:r>
            <a:rPr lang="en-US" dirty="0">
              <a:latin typeface="Helvetica" pitchFamily="2" charset="0"/>
            </a:rPr>
            <a:t>Determine:</a:t>
          </a:r>
        </a:p>
        <a:p>
          <a:r>
            <a:rPr lang="en-US" dirty="0">
              <a:latin typeface="Helvetica" pitchFamily="2" charset="0"/>
            </a:rPr>
            <a:t>(1) the most crowded stations,</a:t>
          </a:r>
        </a:p>
        <a:p>
          <a:r>
            <a:rPr lang="en-US" dirty="0">
              <a:latin typeface="Helvetica" pitchFamily="2" charset="0"/>
            </a:rPr>
            <a:t>(2) the hottest stations,</a:t>
          </a:r>
        </a:p>
        <a:p>
          <a:r>
            <a:rPr lang="en-US" dirty="0">
              <a:latin typeface="Helvetica" pitchFamily="2" charset="0"/>
            </a:rPr>
            <a:t>(3) the highest risk stations due to the </a:t>
          </a:r>
          <a:r>
            <a:rPr lang="en-US" b="1" dirty="0">
              <a:latin typeface="Helvetica" pitchFamily="2" charset="0"/>
            </a:rPr>
            <a:t>combined</a:t>
          </a:r>
          <a:r>
            <a:rPr lang="en-US" dirty="0">
              <a:latin typeface="Helvetica" pitchFamily="2" charset="0"/>
            </a:rPr>
            <a:t> impact of these factors</a:t>
          </a:r>
        </a:p>
      </dgm:t>
    </dgm:pt>
    <dgm:pt modelId="{F11B0893-1740-4DEF-84DF-696381513E3B}" type="sibTrans" cxnId="{0383B860-06FC-4DE2-B064-93D796F56222}">
      <dgm:prSet/>
      <dgm:spPr/>
      <dgm:t>
        <a:bodyPr/>
        <a:lstStyle/>
        <a:p>
          <a:endParaRPr lang="en-US"/>
        </a:p>
      </dgm:t>
    </dgm:pt>
    <dgm:pt modelId="{30FB1861-90BC-4A4C-B5B5-7BA1F1C7B69E}" type="parTrans" cxnId="{0383B860-06FC-4DE2-B064-93D796F56222}">
      <dgm:prSet/>
      <dgm:spPr/>
      <dgm:t>
        <a:bodyPr/>
        <a:lstStyle/>
        <a:p>
          <a:endParaRPr lang="en-US"/>
        </a:p>
      </dgm:t>
    </dgm:pt>
    <dgm:pt modelId="{F37688DE-8C40-4EB8-A7AE-F7D2A3BD1448}" type="pres">
      <dgm:prSet presAssocID="{ABFB733E-23DB-4853-ADE3-F1D314D41655}" presName="root" presStyleCnt="0">
        <dgm:presLayoutVars>
          <dgm:dir/>
          <dgm:resizeHandles val="exact"/>
        </dgm:presLayoutVars>
      </dgm:prSet>
      <dgm:spPr/>
    </dgm:pt>
    <dgm:pt modelId="{41E518CD-AE29-410F-9A3A-E2509CCBF714}" type="pres">
      <dgm:prSet presAssocID="{7DCD0C87-27C0-4374-AF27-FB8FD2B88E4D}" presName="compNode" presStyleCnt="0"/>
      <dgm:spPr/>
    </dgm:pt>
    <dgm:pt modelId="{C32E853C-F2C7-4338-B0B3-7B42D89473CD}" type="pres">
      <dgm:prSet presAssocID="{7DCD0C87-27C0-4374-AF27-FB8FD2B88E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D7F333B0-A9C5-49A8-9AD2-863C8B6AB686}" type="pres">
      <dgm:prSet presAssocID="{7DCD0C87-27C0-4374-AF27-FB8FD2B88E4D}" presName="iconSpace" presStyleCnt="0"/>
      <dgm:spPr/>
    </dgm:pt>
    <dgm:pt modelId="{92182081-FB71-4BC2-90D6-D9394433A32E}" type="pres">
      <dgm:prSet presAssocID="{7DCD0C87-27C0-4374-AF27-FB8FD2B88E4D}" presName="parTx" presStyleLbl="revTx" presStyleIdx="0" presStyleCnt="6">
        <dgm:presLayoutVars>
          <dgm:chMax val="0"/>
          <dgm:chPref val="0"/>
        </dgm:presLayoutVars>
      </dgm:prSet>
      <dgm:spPr/>
    </dgm:pt>
    <dgm:pt modelId="{47F1F396-F3F5-4E5D-8B99-E0AF47168C76}" type="pres">
      <dgm:prSet presAssocID="{7DCD0C87-27C0-4374-AF27-FB8FD2B88E4D}" presName="txSpace" presStyleCnt="0"/>
      <dgm:spPr/>
    </dgm:pt>
    <dgm:pt modelId="{E8427FDA-C4E3-462F-BD3A-04F6EFB59956}" type="pres">
      <dgm:prSet presAssocID="{7DCD0C87-27C0-4374-AF27-FB8FD2B88E4D}" presName="desTx" presStyleLbl="revTx" presStyleIdx="1" presStyleCnt="6">
        <dgm:presLayoutVars/>
      </dgm:prSet>
      <dgm:spPr/>
    </dgm:pt>
    <dgm:pt modelId="{6067AA61-8FF7-447B-9B99-82C8D75602AD}" type="pres">
      <dgm:prSet presAssocID="{43CC8B35-874A-45BF-9B4B-2969FDEF2BDB}" presName="sibTrans" presStyleCnt="0"/>
      <dgm:spPr/>
    </dgm:pt>
    <dgm:pt modelId="{36D79B5C-E211-4F71-AA6C-B55D67DE9563}" type="pres">
      <dgm:prSet presAssocID="{B8D0F3E7-4EFD-4F63-AB54-6643726A1930}" presName="compNode" presStyleCnt="0"/>
      <dgm:spPr/>
    </dgm:pt>
    <dgm:pt modelId="{A1601FFB-CEC1-43E7-B417-B0E7EAB8F3C8}" type="pres">
      <dgm:prSet presAssocID="{B8D0F3E7-4EFD-4F63-AB54-6643726A19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EB15A8B6-D733-48AC-8F90-342A10AEFA43}" type="pres">
      <dgm:prSet presAssocID="{B8D0F3E7-4EFD-4F63-AB54-6643726A1930}" presName="iconSpace" presStyleCnt="0"/>
      <dgm:spPr/>
    </dgm:pt>
    <dgm:pt modelId="{E61D7598-34A8-4C52-A398-11425471B9C2}" type="pres">
      <dgm:prSet presAssocID="{B8D0F3E7-4EFD-4F63-AB54-6643726A1930}" presName="parTx" presStyleLbl="revTx" presStyleIdx="2" presStyleCnt="6">
        <dgm:presLayoutVars>
          <dgm:chMax val="0"/>
          <dgm:chPref val="0"/>
        </dgm:presLayoutVars>
      </dgm:prSet>
      <dgm:spPr/>
    </dgm:pt>
    <dgm:pt modelId="{C08655C8-5AC3-4A03-8851-67133189AE24}" type="pres">
      <dgm:prSet presAssocID="{B8D0F3E7-4EFD-4F63-AB54-6643726A1930}" presName="txSpace" presStyleCnt="0"/>
      <dgm:spPr/>
    </dgm:pt>
    <dgm:pt modelId="{1D11396A-5702-469C-B3B2-B63933CFF7FA}" type="pres">
      <dgm:prSet presAssocID="{B8D0F3E7-4EFD-4F63-AB54-6643726A1930}" presName="desTx" presStyleLbl="revTx" presStyleIdx="3" presStyleCnt="6">
        <dgm:presLayoutVars/>
      </dgm:prSet>
      <dgm:spPr/>
    </dgm:pt>
    <dgm:pt modelId="{142E49E8-9F7B-4211-8C4F-8876B074B11A}" type="pres">
      <dgm:prSet presAssocID="{AED7BDA1-16B2-4547-9FE7-8924697D60C5}" presName="sibTrans" presStyleCnt="0"/>
      <dgm:spPr/>
    </dgm:pt>
    <dgm:pt modelId="{CA365F90-D42F-4D98-B39E-7599805230F1}" type="pres">
      <dgm:prSet presAssocID="{7DFCBB8E-DD04-44DC-A361-1EAF3DFF1394}" presName="compNode" presStyleCnt="0"/>
      <dgm:spPr/>
    </dgm:pt>
    <dgm:pt modelId="{083A10B1-602F-47CB-A2B4-CBCD248C359F}" type="pres">
      <dgm:prSet presAssocID="{7DFCBB8E-DD04-44DC-A361-1EAF3DFF13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AF172763-5BF6-43C1-A214-2A533640D9A3}" type="pres">
      <dgm:prSet presAssocID="{7DFCBB8E-DD04-44DC-A361-1EAF3DFF1394}" presName="iconSpace" presStyleCnt="0"/>
      <dgm:spPr/>
    </dgm:pt>
    <dgm:pt modelId="{320B732D-6F5A-40CB-BFFA-D4A2C723477D}" type="pres">
      <dgm:prSet presAssocID="{7DFCBB8E-DD04-44DC-A361-1EAF3DFF1394}" presName="parTx" presStyleLbl="revTx" presStyleIdx="4" presStyleCnt="6">
        <dgm:presLayoutVars>
          <dgm:chMax val="0"/>
          <dgm:chPref val="0"/>
        </dgm:presLayoutVars>
      </dgm:prSet>
      <dgm:spPr/>
    </dgm:pt>
    <dgm:pt modelId="{3205E818-4D6F-4025-9CD2-0BC22001612C}" type="pres">
      <dgm:prSet presAssocID="{7DFCBB8E-DD04-44DC-A361-1EAF3DFF1394}" presName="txSpace" presStyleCnt="0"/>
      <dgm:spPr/>
    </dgm:pt>
    <dgm:pt modelId="{37716708-B2A7-4634-AC4E-1ED3B0E8D614}" type="pres">
      <dgm:prSet presAssocID="{7DFCBB8E-DD04-44DC-A361-1EAF3DFF1394}" presName="desTx" presStyleLbl="revTx" presStyleIdx="5" presStyleCnt="6">
        <dgm:presLayoutVars/>
      </dgm:prSet>
      <dgm:spPr/>
    </dgm:pt>
  </dgm:ptLst>
  <dgm:cxnLst>
    <dgm:cxn modelId="{99D42520-80EE-412F-872F-D7597B86A046}" type="presOf" srcId="{7DFCBB8E-DD04-44DC-A361-1EAF3DFF1394}" destId="{320B732D-6F5A-40CB-BFFA-D4A2C723477D}" srcOrd="0" destOrd="0" presId="urn:microsoft.com/office/officeart/2018/2/layout/IconLabelDescriptionList"/>
    <dgm:cxn modelId="{DC53EC27-832B-4326-A864-A5CB5F79058C}" type="presOf" srcId="{B8D0F3E7-4EFD-4F63-AB54-6643726A1930}" destId="{E61D7598-34A8-4C52-A398-11425471B9C2}" srcOrd="0" destOrd="0" presId="urn:microsoft.com/office/officeart/2018/2/layout/IconLabelDescriptionList"/>
    <dgm:cxn modelId="{7EE9AE32-32E4-4915-B69A-082DCE06EB87}" type="presOf" srcId="{ABFB733E-23DB-4853-ADE3-F1D314D41655}" destId="{F37688DE-8C40-4EB8-A7AE-F7D2A3BD1448}" srcOrd="0" destOrd="0" presId="urn:microsoft.com/office/officeart/2018/2/layout/IconLabelDescriptionList"/>
    <dgm:cxn modelId="{E8935544-79E2-4342-BC6A-AC7A53617698}" type="presOf" srcId="{7DCD0C87-27C0-4374-AF27-FB8FD2B88E4D}" destId="{92182081-FB71-4BC2-90D6-D9394433A32E}" srcOrd="0" destOrd="0" presId="urn:microsoft.com/office/officeart/2018/2/layout/IconLabelDescriptionList"/>
    <dgm:cxn modelId="{B54EEB50-4D12-4245-B11C-2F22A046493C}" srcId="{ABFB733E-23DB-4853-ADE3-F1D314D41655}" destId="{7DFCBB8E-DD04-44DC-A361-1EAF3DFF1394}" srcOrd="2" destOrd="0" parTransId="{32F1012F-7813-48EF-AAF1-CD67C1201D64}" sibTransId="{15BC9D83-1B76-4035-A172-2DDFA9405937}"/>
    <dgm:cxn modelId="{0383B860-06FC-4DE2-B064-93D796F56222}" srcId="{B8D0F3E7-4EFD-4F63-AB54-6643726A1930}" destId="{46483C05-3641-40FB-9E6E-3671E5DE337C}" srcOrd="0" destOrd="0" parTransId="{30FB1861-90BC-4A4C-B5B5-7BA1F1C7B69E}" sibTransId="{F11B0893-1740-4DEF-84DF-696381513E3B}"/>
    <dgm:cxn modelId="{977DFD66-2A79-4F1F-91F8-F144E0821166}" srcId="{7DFCBB8E-DD04-44DC-A361-1EAF3DFF1394}" destId="{654DE675-51E9-4466-B0BD-93A6923ADB08}" srcOrd="0" destOrd="0" parTransId="{8EDB5E1C-56E8-4AE0-B19F-B0D85933C02E}" sibTransId="{3F2D1486-2B9A-4B52-A845-3C94708913B8}"/>
    <dgm:cxn modelId="{B5DB0F68-7166-4B97-83E2-84B1C8E01408}" type="presOf" srcId="{654DE675-51E9-4466-B0BD-93A6923ADB08}" destId="{37716708-B2A7-4634-AC4E-1ED3B0E8D614}" srcOrd="0" destOrd="0" presId="urn:microsoft.com/office/officeart/2018/2/layout/IconLabelDescriptionList"/>
    <dgm:cxn modelId="{74D8B96A-A94F-4A19-A1DD-D8E4EC764688}" type="presOf" srcId="{46483C05-3641-40FB-9E6E-3671E5DE337C}" destId="{1D11396A-5702-469C-B3B2-B63933CFF7FA}" srcOrd="0" destOrd="0" presId="urn:microsoft.com/office/officeart/2018/2/layout/IconLabelDescriptionList"/>
    <dgm:cxn modelId="{5EF26673-6E7D-4379-B3C5-28626977C7A6}" srcId="{7DCD0C87-27C0-4374-AF27-FB8FD2B88E4D}" destId="{67AF97E0-81AD-4414-B601-9631258C5028}" srcOrd="0" destOrd="0" parTransId="{E366D8DA-D93D-4555-911A-50321B4AF2E0}" sibTransId="{92D619BF-6EE0-4195-B647-0BAC3986A937}"/>
    <dgm:cxn modelId="{198DC3E6-E917-4153-9EA9-C76B49572B75}" srcId="{ABFB733E-23DB-4853-ADE3-F1D314D41655}" destId="{7DCD0C87-27C0-4374-AF27-FB8FD2B88E4D}" srcOrd="0" destOrd="0" parTransId="{D9CC5B0A-6422-4C48-9C60-F1B82D657D40}" sibTransId="{43CC8B35-874A-45BF-9B4B-2969FDEF2BDB}"/>
    <dgm:cxn modelId="{8B3072F0-FB9E-4B94-8985-DAD18FF409D4}" srcId="{ABFB733E-23DB-4853-ADE3-F1D314D41655}" destId="{B8D0F3E7-4EFD-4F63-AB54-6643726A1930}" srcOrd="1" destOrd="0" parTransId="{1970FE99-DE0B-40F7-9D10-1A46723E38FD}" sibTransId="{AED7BDA1-16B2-4547-9FE7-8924697D60C5}"/>
    <dgm:cxn modelId="{5BEED0FE-3820-447F-AE87-14A7D3EB72BD}" type="presOf" srcId="{67AF97E0-81AD-4414-B601-9631258C5028}" destId="{E8427FDA-C4E3-462F-BD3A-04F6EFB59956}" srcOrd="0" destOrd="0" presId="urn:microsoft.com/office/officeart/2018/2/layout/IconLabelDescriptionList"/>
    <dgm:cxn modelId="{50D9D5E6-762B-4D40-B4F2-7A4E644FB8D8}" type="presParOf" srcId="{F37688DE-8C40-4EB8-A7AE-F7D2A3BD1448}" destId="{41E518CD-AE29-410F-9A3A-E2509CCBF714}" srcOrd="0" destOrd="0" presId="urn:microsoft.com/office/officeart/2018/2/layout/IconLabelDescriptionList"/>
    <dgm:cxn modelId="{31F99411-3D1E-4202-870E-2830E781F918}" type="presParOf" srcId="{41E518CD-AE29-410F-9A3A-E2509CCBF714}" destId="{C32E853C-F2C7-4338-B0B3-7B42D89473CD}" srcOrd="0" destOrd="0" presId="urn:microsoft.com/office/officeart/2018/2/layout/IconLabelDescriptionList"/>
    <dgm:cxn modelId="{202A550F-C391-40F6-A983-84A05860E168}" type="presParOf" srcId="{41E518CD-AE29-410F-9A3A-E2509CCBF714}" destId="{D7F333B0-A9C5-49A8-9AD2-863C8B6AB686}" srcOrd="1" destOrd="0" presId="urn:microsoft.com/office/officeart/2018/2/layout/IconLabelDescriptionList"/>
    <dgm:cxn modelId="{78F3FECF-DA6A-4056-A849-B156CA0EF00D}" type="presParOf" srcId="{41E518CD-AE29-410F-9A3A-E2509CCBF714}" destId="{92182081-FB71-4BC2-90D6-D9394433A32E}" srcOrd="2" destOrd="0" presId="urn:microsoft.com/office/officeart/2018/2/layout/IconLabelDescriptionList"/>
    <dgm:cxn modelId="{1CD52E88-E832-499C-AA11-C3B6D0D72714}" type="presParOf" srcId="{41E518CD-AE29-410F-9A3A-E2509CCBF714}" destId="{47F1F396-F3F5-4E5D-8B99-E0AF47168C76}" srcOrd="3" destOrd="0" presId="urn:microsoft.com/office/officeart/2018/2/layout/IconLabelDescriptionList"/>
    <dgm:cxn modelId="{6F76A578-294C-4255-B097-DF88A57EE1B8}" type="presParOf" srcId="{41E518CD-AE29-410F-9A3A-E2509CCBF714}" destId="{E8427FDA-C4E3-462F-BD3A-04F6EFB59956}" srcOrd="4" destOrd="0" presId="urn:microsoft.com/office/officeart/2018/2/layout/IconLabelDescriptionList"/>
    <dgm:cxn modelId="{A80824C6-001D-48CC-A758-0EA2A0CDD2A2}" type="presParOf" srcId="{F37688DE-8C40-4EB8-A7AE-F7D2A3BD1448}" destId="{6067AA61-8FF7-447B-9B99-82C8D75602AD}" srcOrd="1" destOrd="0" presId="urn:microsoft.com/office/officeart/2018/2/layout/IconLabelDescriptionList"/>
    <dgm:cxn modelId="{FB6C2867-EE51-4B5F-9E1A-C27DD9FA0BD7}" type="presParOf" srcId="{F37688DE-8C40-4EB8-A7AE-F7D2A3BD1448}" destId="{36D79B5C-E211-4F71-AA6C-B55D67DE9563}" srcOrd="2" destOrd="0" presId="urn:microsoft.com/office/officeart/2018/2/layout/IconLabelDescriptionList"/>
    <dgm:cxn modelId="{C823D7F4-D573-4A6C-BE35-F9BE83CF9B32}" type="presParOf" srcId="{36D79B5C-E211-4F71-AA6C-B55D67DE9563}" destId="{A1601FFB-CEC1-43E7-B417-B0E7EAB8F3C8}" srcOrd="0" destOrd="0" presId="urn:microsoft.com/office/officeart/2018/2/layout/IconLabelDescriptionList"/>
    <dgm:cxn modelId="{9AE12020-47DA-4EF8-A6E9-EBFC0505AA04}" type="presParOf" srcId="{36D79B5C-E211-4F71-AA6C-B55D67DE9563}" destId="{EB15A8B6-D733-48AC-8F90-342A10AEFA43}" srcOrd="1" destOrd="0" presId="urn:microsoft.com/office/officeart/2018/2/layout/IconLabelDescriptionList"/>
    <dgm:cxn modelId="{93E999D7-36D3-4537-9196-8B7304945AAB}" type="presParOf" srcId="{36D79B5C-E211-4F71-AA6C-B55D67DE9563}" destId="{E61D7598-34A8-4C52-A398-11425471B9C2}" srcOrd="2" destOrd="0" presId="urn:microsoft.com/office/officeart/2018/2/layout/IconLabelDescriptionList"/>
    <dgm:cxn modelId="{BC5CF946-6A63-450B-B0A5-2718E879874F}" type="presParOf" srcId="{36D79B5C-E211-4F71-AA6C-B55D67DE9563}" destId="{C08655C8-5AC3-4A03-8851-67133189AE24}" srcOrd="3" destOrd="0" presId="urn:microsoft.com/office/officeart/2018/2/layout/IconLabelDescriptionList"/>
    <dgm:cxn modelId="{6408DB1D-E3C4-43A2-94F7-ED35949CBD3C}" type="presParOf" srcId="{36D79B5C-E211-4F71-AA6C-B55D67DE9563}" destId="{1D11396A-5702-469C-B3B2-B63933CFF7FA}" srcOrd="4" destOrd="0" presId="urn:microsoft.com/office/officeart/2018/2/layout/IconLabelDescriptionList"/>
    <dgm:cxn modelId="{80F63D83-31B8-469C-92D2-68EA8A71287C}" type="presParOf" srcId="{F37688DE-8C40-4EB8-A7AE-F7D2A3BD1448}" destId="{142E49E8-9F7B-4211-8C4F-8876B074B11A}" srcOrd="3" destOrd="0" presId="urn:microsoft.com/office/officeart/2018/2/layout/IconLabelDescriptionList"/>
    <dgm:cxn modelId="{70203645-BA4A-4894-8FA0-028F073593B4}" type="presParOf" srcId="{F37688DE-8C40-4EB8-A7AE-F7D2A3BD1448}" destId="{CA365F90-D42F-4D98-B39E-7599805230F1}" srcOrd="4" destOrd="0" presId="urn:microsoft.com/office/officeart/2018/2/layout/IconLabelDescriptionList"/>
    <dgm:cxn modelId="{28291F6B-F158-4FE8-9F37-5CAA7384D4AF}" type="presParOf" srcId="{CA365F90-D42F-4D98-B39E-7599805230F1}" destId="{083A10B1-602F-47CB-A2B4-CBCD248C359F}" srcOrd="0" destOrd="0" presId="urn:microsoft.com/office/officeart/2018/2/layout/IconLabelDescriptionList"/>
    <dgm:cxn modelId="{7736B1A4-CEE4-4D9C-823B-E57EEB3558ED}" type="presParOf" srcId="{CA365F90-D42F-4D98-B39E-7599805230F1}" destId="{AF172763-5BF6-43C1-A214-2A533640D9A3}" srcOrd="1" destOrd="0" presId="urn:microsoft.com/office/officeart/2018/2/layout/IconLabelDescriptionList"/>
    <dgm:cxn modelId="{7E369181-C082-4ACD-A77B-064B9E2E4505}" type="presParOf" srcId="{CA365F90-D42F-4D98-B39E-7599805230F1}" destId="{320B732D-6F5A-40CB-BFFA-D4A2C723477D}" srcOrd="2" destOrd="0" presId="urn:microsoft.com/office/officeart/2018/2/layout/IconLabelDescriptionList"/>
    <dgm:cxn modelId="{752C89F2-0E43-44CA-8040-87FDDB439ED4}" type="presParOf" srcId="{CA365F90-D42F-4D98-B39E-7599805230F1}" destId="{3205E818-4D6F-4025-9CD2-0BC22001612C}" srcOrd="3" destOrd="0" presId="urn:microsoft.com/office/officeart/2018/2/layout/IconLabelDescriptionList"/>
    <dgm:cxn modelId="{77F5C11D-8E94-4629-B8ED-08BC7C93774B}" type="presParOf" srcId="{CA365F90-D42F-4D98-B39E-7599805230F1}" destId="{37716708-B2A7-4634-AC4E-1ED3B0E8D61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FB733E-23DB-4853-ADE3-F1D314D41655}"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7DCD0C87-27C0-4374-AF27-FB8FD2B88E4D}">
      <dgm:prSet/>
      <dgm:spPr/>
      <dgm:t>
        <a:bodyPr/>
        <a:lstStyle/>
        <a:p>
          <a:pPr>
            <a:defRPr b="1"/>
          </a:pPr>
          <a:r>
            <a:rPr lang="en-US" dirty="0">
              <a:latin typeface="Helvetica" pitchFamily="2" charset="0"/>
            </a:rPr>
            <a:t>Motivation</a:t>
          </a:r>
        </a:p>
      </dgm:t>
    </dgm:pt>
    <dgm:pt modelId="{D9CC5B0A-6422-4C48-9C60-F1B82D657D40}" type="parTrans" cxnId="{198DC3E6-E917-4153-9EA9-C76B49572B75}">
      <dgm:prSet/>
      <dgm:spPr/>
      <dgm:t>
        <a:bodyPr/>
        <a:lstStyle/>
        <a:p>
          <a:endParaRPr lang="en-US"/>
        </a:p>
      </dgm:t>
    </dgm:pt>
    <dgm:pt modelId="{43CC8B35-874A-45BF-9B4B-2969FDEF2BDB}" type="sibTrans" cxnId="{198DC3E6-E917-4153-9EA9-C76B49572B75}">
      <dgm:prSet/>
      <dgm:spPr/>
      <dgm:t>
        <a:bodyPr/>
        <a:lstStyle/>
        <a:p>
          <a:endParaRPr lang="en-US"/>
        </a:p>
      </dgm:t>
    </dgm:pt>
    <dgm:pt modelId="{67AF97E0-81AD-4414-B601-9631258C5028}">
      <dgm:prSet/>
      <dgm:spPr/>
      <dgm:t>
        <a:bodyPr/>
        <a:lstStyle/>
        <a:p>
          <a:r>
            <a:rPr lang="en-US" dirty="0">
              <a:latin typeface="Helvetica" pitchFamily="2" charset="0"/>
            </a:rPr>
            <a:t>NYC Department of Health wants to compile a list of MTA stations that pose the greatest health hazard to people at high-risk for heat-related illnesses</a:t>
          </a:r>
        </a:p>
      </dgm:t>
    </dgm:pt>
    <dgm:pt modelId="{E366D8DA-D93D-4555-911A-50321B4AF2E0}" type="parTrans" cxnId="{5EF26673-6E7D-4379-B3C5-28626977C7A6}">
      <dgm:prSet/>
      <dgm:spPr/>
      <dgm:t>
        <a:bodyPr/>
        <a:lstStyle/>
        <a:p>
          <a:endParaRPr lang="en-US"/>
        </a:p>
      </dgm:t>
    </dgm:pt>
    <dgm:pt modelId="{92D619BF-6EE0-4195-B647-0BAC3986A937}" type="sibTrans" cxnId="{5EF26673-6E7D-4379-B3C5-28626977C7A6}">
      <dgm:prSet/>
      <dgm:spPr/>
      <dgm:t>
        <a:bodyPr/>
        <a:lstStyle/>
        <a:p>
          <a:endParaRPr lang="en-US"/>
        </a:p>
      </dgm:t>
    </dgm:pt>
    <dgm:pt modelId="{7DFCBB8E-DD04-44DC-A361-1EAF3DFF1394}">
      <dgm:prSet/>
      <dgm:spPr/>
      <dgm:t>
        <a:bodyPr/>
        <a:lstStyle/>
        <a:p>
          <a:pPr>
            <a:defRPr b="1"/>
          </a:pPr>
          <a:r>
            <a:rPr lang="en-US" dirty="0">
              <a:latin typeface="Helvetica" pitchFamily="2" charset="0"/>
            </a:rPr>
            <a:t>Results</a:t>
          </a:r>
        </a:p>
      </dgm:t>
    </dgm:pt>
    <dgm:pt modelId="{32F1012F-7813-48EF-AAF1-CD67C1201D64}" type="parTrans" cxnId="{B54EEB50-4D12-4245-B11C-2F22A046493C}">
      <dgm:prSet/>
      <dgm:spPr/>
      <dgm:t>
        <a:bodyPr/>
        <a:lstStyle/>
        <a:p>
          <a:endParaRPr lang="en-US"/>
        </a:p>
      </dgm:t>
    </dgm:pt>
    <dgm:pt modelId="{15BC9D83-1B76-4035-A172-2DDFA9405937}" type="sibTrans" cxnId="{B54EEB50-4D12-4245-B11C-2F22A046493C}">
      <dgm:prSet/>
      <dgm:spPr/>
      <dgm:t>
        <a:bodyPr/>
        <a:lstStyle/>
        <a:p>
          <a:endParaRPr lang="en-US"/>
        </a:p>
      </dgm:t>
    </dgm:pt>
    <dgm:pt modelId="{654DE675-51E9-4466-B0BD-93A6923ADB08}">
      <dgm:prSet/>
      <dgm:spPr/>
      <dgm:t>
        <a:bodyPr/>
        <a:lstStyle/>
        <a:p>
          <a:r>
            <a:rPr lang="en-US" dirty="0">
              <a:latin typeface="Helvetica" pitchFamily="2" charset="0"/>
            </a:rPr>
            <a:t>Interactive map to find high-risk stations and to search for nearby stations with lower risk indices</a:t>
          </a:r>
        </a:p>
      </dgm:t>
    </dgm:pt>
    <dgm:pt modelId="{8EDB5E1C-56E8-4AE0-B19F-B0D85933C02E}" type="parTrans" cxnId="{977DFD66-2A79-4F1F-91F8-F144E0821166}">
      <dgm:prSet/>
      <dgm:spPr/>
      <dgm:t>
        <a:bodyPr/>
        <a:lstStyle/>
        <a:p>
          <a:endParaRPr lang="en-US"/>
        </a:p>
      </dgm:t>
    </dgm:pt>
    <dgm:pt modelId="{3F2D1486-2B9A-4B52-A845-3C94708913B8}" type="sibTrans" cxnId="{977DFD66-2A79-4F1F-91F8-F144E0821166}">
      <dgm:prSet/>
      <dgm:spPr/>
      <dgm:t>
        <a:bodyPr/>
        <a:lstStyle/>
        <a:p>
          <a:endParaRPr lang="en-US"/>
        </a:p>
      </dgm:t>
    </dgm:pt>
    <dgm:pt modelId="{B8D0F3E7-4EFD-4F63-AB54-6643726A1930}">
      <dgm:prSet/>
      <dgm:spPr/>
      <dgm:t>
        <a:bodyPr/>
        <a:lstStyle/>
        <a:p>
          <a:pPr>
            <a:defRPr b="1"/>
          </a:pPr>
          <a:r>
            <a:rPr lang="en-US" dirty="0">
              <a:latin typeface="Helvetica" pitchFamily="2" charset="0"/>
            </a:rPr>
            <a:t>Objectives</a:t>
          </a:r>
        </a:p>
      </dgm:t>
    </dgm:pt>
    <dgm:pt modelId="{AED7BDA1-16B2-4547-9FE7-8924697D60C5}" type="sibTrans" cxnId="{8B3072F0-FB9E-4B94-8985-DAD18FF409D4}">
      <dgm:prSet/>
      <dgm:spPr/>
      <dgm:t>
        <a:bodyPr/>
        <a:lstStyle/>
        <a:p>
          <a:endParaRPr lang="en-US"/>
        </a:p>
      </dgm:t>
    </dgm:pt>
    <dgm:pt modelId="{1970FE99-DE0B-40F7-9D10-1A46723E38FD}" type="parTrans" cxnId="{8B3072F0-FB9E-4B94-8985-DAD18FF409D4}">
      <dgm:prSet/>
      <dgm:spPr/>
      <dgm:t>
        <a:bodyPr/>
        <a:lstStyle/>
        <a:p>
          <a:endParaRPr lang="en-US"/>
        </a:p>
      </dgm:t>
    </dgm:pt>
    <dgm:pt modelId="{46483C05-3641-40FB-9E6E-3671E5DE337C}">
      <dgm:prSet/>
      <dgm:spPr/>
      <dgm:t>
        <a:bodyPr/>
        <a:lstStyle/>
        <a:p>
          <a:r>
            <a:rPr lang="en-US" dirty="0">
              <a:latin typeface="Helvetica" pitchFamily="2" charset="0"/>
            </a:rPr>
            <a:t>Determine:</a:t>
          </a:r>
        </a:p>
        <a:p>
          <a:r>
            <a:rPr lang="en-US" dirty="0">
              <a:latin typeface="Helvetica" pitchFamily="2" charset="0"/>
            </a:rPr>
            <a:t>(1) the most crowded stations,</a:t>
          </a:r>
        </a:p>
        <a:p>
          <a:r>
            <a:rPr lang="en-US" dirty="0">
              <a:latin typeface="Helvetica" pitchFamily="2" charset="0"/>
            </a:rPr>
            <a:t>(2) the hottest stations,</a:t>
          </a:r>
        </a:p>
        <a:p>
          <a:r>
            <a:rPr lang="en-US" dirty="0">
              <a:latin typeface="Helvetica" pitchFamily="2" charset="0"/>
            </a:rPr>
            <a:t>(3) the highest risk stations due to the </a:t>
          </a:r>
          <a:r>
            <a:rPr lang="en-US" b="1" dirty="0">
              <a:latin typeface="Helvetica" pitchFamily="2" charset="0"/>
            </a:rPr>
            <a:t>combined</a:t>
          </a:r>
          <a:r>
            <a:rPr lang="en-US" dirty="0">
              <a:latin typeface="Helvetica" pitchFamily="2" charset="0"/>
            </a:rPr>
            <a:t> impact of these factors</a:t>
          </a:r>
        </a:p>
      </dgm:t>
    </dgm:pt>
    <dgm:pt modelId="{F11B0893-1740-4DEF-84DF-696381513E3B}" type="sibTrans" cxnId="{0383B860-06FC-4DE2-B064-93D796F56222}">
      <dgm:prSet/>
      <dgm:spPr/>
      <dgm:t>
        <a:bodyPr/>
        <a:lstStyle/>
        <a:p>
          <a:endParaRPr lang="en-US"/>
        </a:p>
      </dgm:t>
    </dgm:pt>
    <dgm:pt modelId="{30FB1861-90BC-4A4C-B5B5-7BA1F1C7B69E}" type="parTrans" cxnId="{0383B860-06FC-4DE2-B064-93D796F56222}">
      <dgm:prSet/>
      <dgm:spPr/>
      <dgm:t>
        <a:bodyPr/>
        <a:lstStyle/>
        <a:p>
          <a:endParaRPr lang="en-US"/>
        </a:p>
      </dgm:t>
    </dgm:pt>
    <dgm:pt modelId="{F37688DE-8C40-4EB8-A7AE-F7D2A3BD1448}" type="pres">
      <dgm:prSet presAssocID="{ABFB733E-23DB-4853-ADE3-F1D314D41655}" presName="root" presStyleCnt="0">
        <dgm:presLayoutVars>
          <dgm:dir/>
          <dgm:resizeHandles val="exact"/>
        </dgm:presLayoutVars>
      </dgm:prSet>
      <dgm:spPr/>
    </dgm:pt>
    <dgm:pt modelId="{41E518CD-AE29-410F-9A3A-E2509CCBF714}" type="pres">
      <dgm:prSet presAssocID="{7DCD0C87-27C0-4374-AF27-FB8FD2B88E4D}" presName="compNode" presStyleCnt="0"/>
      <dgm:spPr/>
    </dgm:pt>
    <dgm:pt modelId="{C32E853C-F2C7-4338-B0B3-7B42D89473CD}" type="pres">
      <dgm:prSet presAssocID="{7DCD0C87-27C0-4374-AF27-FB8FD2B88E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D7F333B0-A9C5-49A8-9AD2-863C8B6AB686}" type="pres">
      <dgm:prSet presAssocID="{7DCD0C87-27C0-4374-AF27-FB8FD2B88E4D}" presName="iconSpace" presStyleCnt="0"/>
      <dgm:spPr/>
    </dgm:pt>
    <dgm:pt modelId="{92182081-FB71-4BC2-90D6-D9394433A32E}" type="pres">
      <dgm:prSet presAssocID="{7DCD0C87-27C0-4374-AF27-FB8FD2B88E4D}" presName="parTx" presStyleLbl="revTx" presStyleIdx="0" presStyleCnt="6">
        <dgm:presLayoutVars>
          <dgm:chMax val="0"/>
          <dgm:chPref val="0"/>
        </dgm:presLayoutVars>
      </dgm:prSet>
      <dgm:spPr/>
    </dgm:pt>
    <dgm:pt modelId="{47F1F396-F3F5-4E5D-8B99-E0AF47168C76}" type="pres">
      <dgm:prSet presAssocID="{7DCD0C87-27C0-4374-AF27-FB8FD2B88E4D}" presName="txSpace" presStyleCnt="0"/>
      <dgm:spPr/>
    </dgm:pt>
    <dgm:pt modelId="{E8427FDA-C4E3-462F-BD3A-04F6EFB59956}" type="pres">
      <dgm:prSet presAssocID="{7DCD0C87-27C0-4374-AF27-FB8FD2B88E4D}" presName="desTx" presStyleLbl="revTx" presStyleIdx="1" presStyleCnt="6">
        <dgm:presLayoutVars/>
      </dgm:prSet>
      <dgm:spPr/>
    </dgm:pt>
    <dgm:pt modelId="{6067AA61-8FF7-447B-9B99-82C8D75602AD}" type="pres">
      <dgm:prSet presAssocID="{43CC8B35-874A-45BF-9B4B-2969FDEF2BDB}" presName="sibTrans" presStyleCnt="0"/>
      <dgm:spPr/>
    </dgm:pt>
    <dgm:pt modelId="{36D79B5C-E211-4F71-AA6C-B55D67DE9563}" type="pres">
      <dgm:prSet presAssocID="{B8D0F3E7-4EFD-4F63-AB54-6643726A1930}" presName="compNode" presStyleCnt="0"/>
      <dgm:spPr/>
    </dgm:pt>
    <dgm:pt modelId="{A1601FFB-CEC1-43E7-B417-B0E7EAB8F3C8}" type="pres">
      <dgm:prSet presAssocID="{B8D0F3E7-4EFD-4F63-AB54-6643726A19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EB15A8B6-D733-48AC-8F90-342A10AEFA43}" type="pres">
      <dgm:prSet presAssocID="{B8D0F3E7-4EFD-4F63-AB54-6643726A1930}" presName="iconSpace" presStyleCnt="0"/>
      <dgm:spPr/>
    </dgm:pt>
    <dgm:pt modelId="{E61D7598-34A8-4C52-A398-11425471B9C2}" type="pres">
      <dgm:prSet presAssocID="{B8D0F3E7-4EFD-4F63-AB54-6643726A1930}" presName="parTx" presStyleLbl="revTx" presStyleIdx="2" presStyleCnt="6">
        <dgm:presLayoutVars>
          <dgm:chMax val="0"/>
          <dgm:chPref val="0"/>
        </dgm:presLayoutVars>
      </dgm:prSet>
      <dgm:spPr/>
    </dgm:pt>
    <dgm:pt modelId="{C08655C8-5AC3-4A03-8851-67133189AE24}" type="pres">
      <dgm:prSet presAssocID="{B8D0F3E7-4EFD-4F63-AB54-6643726A1930}" presName="txSpace" presStyleCnt="0"/>
      <dgm:spPr/>
    </dgm:pt>
    <dgm:pt modelId="{1D11396A-5702-469C-B3B2-B63933CFF7FA}" type="pres">
      <dgm:prSet presAssocID="{B8D0F3E7-4EFD-4F63-AB54-6643726A1930}" presName="desTx" presStyleLbl="revTx" presStyleIdx="3" presStyleCnt="6">
        <dgm:presLayoutVars/>
      </dgm:prSet>
      <dgm:spPr/>
    </dgm:pt>
    <dgm:pt modelId="{142E49E8-9F7B-4211-8C4F-8876B074B11A}" type="pres">
      <dgm:prSet presAssocID="{AED7BDA1-16B2-4547-9FE7-8924697D60C5}" presName="sibTrans" presStyleCnt="0"/>
      <dgm:spPr/>
    </dgm:pt>
    <dgm:pt modelId="{CA365F90-D42F-4D98-B39E-7599805230F1}" type="pres">
      <dgm:prSet presAssocID="{7DFCBB8E-DD04-44DC-A361-1EAF3DFF1394}" presName="compNode" presStyleCnt="0"/>
      <dgm:spPr/>
    </dgm:pt>
    <dgm:pt modelId="{083A10B1-602F-47CB-A2B4-CBCD248C359F}" type="pres">
      <dgm:prSet presAssocID="{7DFCBB8E-DD04-44DC-A361-1EAF3DFF13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AF172763-5BF6-43C1-A214-2A533640D9A3}" type="pres">
      <dgm:prSet presAssocID="{7DFCBB8E-DD04-44DC-A361-1EAF3DFF1394}" presName="iconSpace" presStyleCnt="0"/>
      <dgm:spPr/>
    </dgm:pt>
    <dgm:pt modelId="{320B732D-6F5A-40CB-BFFA-D4A2C723477D}" type="pres">
      <dgm:prSet presAssocID="{7DFCBB8E-DD04-44DC-A361-1EAF3DFF1394}" presName="parTx" presStyleLbl="revTx" presStyleIdx="4" presStyleCnt="6">
        <dgm:presLayoutVars>
          <dgm:chMax val="0"/>
          <dgm:chPref val="0"/>
        </dgm:presLayoutVars>
      </dgm:prSet>
      <dgm:spPr/>
    </dgm:pt>
    <dgm:pt modelId="{3205E818-4D6F-4025-9CD2-0BC22001612C}" type="pres">
      <dgm:prSet presAssocID="{7DFCBB8E-DD04-44DC-A361-1EAF3DFF1394}" presName="txSpace" presStyleCnt="0"/>
      <dgm:spPr/>
    </dgm:pt>
    <dgm:pt modelId="{37716708-B2A7-4634-AC4E-1ED3B0E8D614}" type="pres">
      <dgm:prSet presAssocID="{7DFCBB8E-DD04-44DC-A361-1EAF3DFF1394}" presName="desTx" presStyleLbl="revTx" presStyleIdx="5" presStyleCnt="6">
        <dgm:presLayoutVars/>
      </dgm:prSet>
      <dgm:spPr/>
    </dgm:pt>
  </dgm:ptLst>
  <dgm:cxnLst>
    <dgm:cxn modelId="{99D42520-80EE-412F-872F-D7597B86A046}" type="presOf" srcId="{7DFCBB8E-DD04-44DC-A361-1EAF3DFF1394}" destId="{320B732D-6F5A-40CB-BFFA-D4A2C723477D}" srcOrd="0" destOrd="0" presId="urn:microsoft.com/office/officeart/2018/2/layout/IconLabelDescriptionList"/>
    <dgm:cxn modelId="{DC53EC27-832B-4326-A864-A5CB5F79058C}" type="presOf" srcId="{B8D0F3E7-4EFD-4F63-AB54-6643726A1930}" destId="{E61D7598-34A8-4C52-A398-11425471B9C2}" srcOrd="0" destOrd="0" presId="urn:microsoft.com/office/officeart/2018/2/layout/IconLabelDescriptionList"/>
    <dgm:cxn modelId="{7EE9AE32-32E4-4915-B69A-082DCE06EB87}" type="presOf" srcId="{ABFB733E-23DB-4853-ADE3-F1D314D41655}" destId="{F37688DE-8C40-4EB8-A7AE-F7D2A3BD1448}" srcOrd="0" destOrd="0" presId="urn:microsoft.com/office/officeart/2018/2/layout/IconLabelDescriptionList"/>
    <dgm:cxn modelId="{E8935544-79E2-4342-BC6A-AC7A53617698}" type="presOf" srcId="{7DCD0C87-27C0-4374-AF27-FB8FD2B88E4D}" destId="{92182081-FB71-4BC2-90D6-D9394433A32E}" srcOrd="0" destOrd="0" presId="urn:microsoft.com/office/officeart/2018/2/layout/IconLabelDescriptionList"/>
    <dgm:cxn modelId="{B54EEB50-4D12-4245-B11C-2F22A046493C}" srcId="{ABFB733E-23DB-4853-ADE3-F1D314D41655}" destId="{7DFCBB8E-DD04-44DC-A361-1EAF3DFF1394}" srcOrd="2" destOrd="0" parTransId="{32F1012F-7813-48EF-AAF1-CD67C1201D64}" sibTransId="{15BC9D83-1B76-4035-A172-2DDFA9405937}"/>
    <dgm:cxn modelId="{0383B860-06FC-4DE2-B064-93D796F56222}" srcId="{B8D0F3E7-4EFD-4F63-AB54-6643726A1930}" destId="{46483C05-3641-40FB-9E6E-3671E5DE337C}" srcOrd="0" destOrd="0" parTransId="{30FB1861-90BC-4A4C-B5B5-7BA1F1C7B69E}" sibTransId="{F11B0893-1740-4DEF-84DF-696381513E3B}"/>
    <dgm:cxn modelId="{977DFD66-2A79-4F1F-91F8-F144E0821166}" srcId="{7DFCBB8E-DD04-44DC-A361-1EAF3DFF1394}" destId="{654DE675-51E9-4466-B0BD-93A6923ADB08}" srcOrd="0" destOrd="0" parTransId="{8EDB5E1C-56E8-4AE0-B19F-B0D85933C02E}" sibTransId="{3F2D1486-2B9A-4B52-A845-3C94708913B8}"/>
    <dgm:cxn modelId="{B5DB0F68-7166-4B97-83E2-84B1C8E01408}" type="presOf" srcId="{654DE675-51E9-4466-B0BD-93A6923ADB08}" destId="{37716708-B2A7-4634-AC4E-1ED3B0E8D614}" srcOrd="0" destOrd="0" presId="urn:microsoft.com/office/officeart/2018/2/layout/IconLabelDescriptionList"/>
    <dgm:cxn modelId="{74D8B96A-A94F-4A19-A1DD-D8E4EC764688}" type="presOf" srcId="{46483C05-3641-40FB-9E6E-3671E5DE337C}" destId="{1D11396A-5702-469C-B3B2-B63933CFF7FA}" srcOrd="0" destOrd="0" presId="urn:microsoft.com/office/officeart/2018/2/layout/IconLabelDescriptionList"/>
    <dgm:cxn modelId="{5EF26673-6E7D-4379-B3C5-28626977C7A6}" srcId="{7DCD0C87-27C0-4374-AF27-FB8FD2B88E4D}" destId="{67AF97E0-81AD-4414-B601-9631258C5028}" srcOrd="0" destOrd="0" parTransId="{E366D8DA-D93D-4555-911A-50321B4AF2E0}" sibTransId="{92D619BF-6EE0-4195-B647-0BAC3986A937}"/>
    <dgm:cxn modelId="{198DC3E6-E917-4153-9EA9-C76B49572B75}" srcId="{ABFB733E-23DB-4853-ADE3-F1D314D41655}" destId="{7DCD0C87-27C0-4374-AF27-FB8FD2B88E4D}" srcOrd="0" destOrd="0" parTransId="{D9CC5B0A-6422-4C48-9C60-F1B82D657D40}" sibTransId="{43CC8B35-874A-45BF-9B4B-2969FDEF2BDB}"/>
    <dgm:cxn modelId="{8B3072F0-FB9E-4B94-8985-DAD18FF409D4}" srcId="{ABFB733E-23DB-4853-ADE3-F1D314D41655}" destId="{B8D0F3E7-4EFD-4F63-AB54-6643726A1930}" srcOrd="1" destOrd="0" parTransId="{1970FE99-DE0B-40F7-9D10-1A46723E38FD}" sibTransId="{AED7BDA1-16B2-4547-9FE7-8924697D60C5}"/>
    <dgm:cxn modelId="{5BEED0FE-3820-447F-AE87-14A7D3EB72BD}" type="presOf" srcId="{67AF97E0-81AD-4414-B601-9631258C5028}" destId="{E8427FDA-C4E3-462F-BD3A-04F6EFB59956}" srcOrd="0" destOrd="0" presId="urn:microsoft.com/office/officeart/2018/2/layout/IconLabelDescriptionList"/>
    <dgm:cxn modelId="{50D9D5E6-762B-4D40-B4F2-7A4E644FB8D8}" type="presParOf" srcId="{F37688DE-8C40-4EB8-A7AE-F7D2A3BD1448}" destId="{41E518CD-AE29-410F-9A3A-E2509CCBF714}" srcOrd="0" destOrd="0" presId="urn:microsoft.com/office/officeart/2018/2/layout/IconLabelDescriptionList"/>
    <dgm:cxn modelId="{31F99411-3D1E-4202-870E-2830E781F918}" type="presParOf" srcId="{41E518CD-AE29-410F-9A3A-E2509CCBF714}" destId="{C32E853C-F2C7-4338-B0B3-7B42D89473CD}" srcOrd="0" destOrd="0" presId="urn:microsoft.com/office/officeart/2018/2/layout/IconLabelDescriptionList"/>
    <dgm:cxn modelId="{202A550F-C391-40F6-A983-84A05860E168}" type="presParOf" srcId="{41E518CD-AE29-410F-9A3A-E2509CCBF714}" destId="{D7F333B0-A9C5-49A8-9AD2-863C8B6AB686}" srcOrd="1" destOrd="0" presId="urn:microsoft.com/office/officeart/2018/2/layout/IconLabelDescriptionList"/>
    <dgm:cxn modelId="{78F3FECF-DA6A-4056-A849-B156CA0EF00D}" type="presParOf" srcId="{41E518CD-AE29-410F-9A3A-E2509CCBF714}" destId="{92182081-FB71-4BC2-90D6-D9394433A32E}" srcOrd="2" destOrd="0" presId="urn:microsoft.com/office/officeart/2018/2/layout/IconLabelDescriptionList"/>
    <dgm:cxn modelId="{1CD52E88-E832-499C-AA11-C3B6D0D72714}" type="presParOf" srcId="{41E518CD-AE29-410F-9A3A-E2509CCBF714}" destId="{47F1F396-F3F5-4E5D-8B99-E0AF47168C76}" srcOrd="3" destOrd="0" presId="urn:microsoft.com/office/officeart/2018/2/layout/IconLabelDescriptionList"/>
    <dgm:cxn modelId="{6F76A578-294C-4255-B097-DF88A57EE1B8}" type="presParOf" srcId="{41E518CD-AE29-410F-9A3A-E2509CCBF714}" destId="{E8427FDA-C4E3-462F-BD3A-04F6EFB59956}" srcOrd="4" destOrd="0" presId="urn:microsoft.com/office/officeart/2018/2/layout/IconLabelDescriptionList"/>
    <dgm:cxn modelId="{A80824C6-001D-48CC-A758-0EA2A0CDD2A2}" type="presParOf" srcId="{F37688DE-8C40-4EB8-A7AE-F7D2A3BD1448}" destId="{6067AA61-8FF7-447B-9B99-82C8D75602AD}" srcOrd="1" destOrd="0" presId="urn:microsoft.com/office/officeart/2018/2/layout/IconLabelDescriptionList"/>
    <dgm:cxn modelId="{FB6C2867-EE51-4B5F-9E1A-C27DD9FA0BD7}" type="presParOf" srcId="{F37688DE-8C40-4EB8-A7AE-F7D2A3BD1448}" destId="{36D79B5C-E211-4F71-AA6C-B55D67DE9563}" srcOrd="2" destOrd="0" presId="urn:microsoft.com/office/officeart/2018/2/layout/IconLabelDescriptionList"/>
    <dgm:cxn modelId="{C823D7F4-D573-4A6C-BE35-F9BE83CF9B32}" type="presParOf" srcId="{36D79B5C-E211-4F71-AA6C-B55D67DE9563}" destId="{A1601FFB-CEC1-43E7-B417-B0E7EAB8F3C8}" srcOrd="0" destOrd="0" presId="urn:microsoft.com/office/officeart/2018/2/layout/IconLabelDescriptionList"/>
    <dgm:cxn modelId="{9AE12020-47DA-4EF8-A6E9-EBFC0505AA04}" type="presParOf" srcId="{36D79B5C-E211-4F71-AA6C-B55D67DE9563}" destId="{EB15A8B6-D733-48AC-8F90-342A10AEFA43}" srcOrd="1" destOrd="0" presId="urn:microsoft.com/office/officeart/2018/2/layout/IconLabelDescriptionList"/>
    <dgm:cxn modelId="{93E999D7-36D3-4537-9196-8B7304945AAB}" type="presParOf" srcId="{36D79B5C-E211-4F71-AA6C-B55D67DE9563}" destId="{E61D7598-34A8-4C52-A398-11425471B9C2}" srcOrd="2" destOrd="0" presId="urn:microsoft.com/office/officeart/2018/2/layout/IconLabelDescriptionList"/>
    <dgm:cxn modelId="{BC5CF946-6A63-450B-B0A5-2718E879874F}" type="presParOf" srcId="{36D79B5C-E211-4F71-AA6C-B55D67DE9563}" destId="{C08655C8-5AC3-4A03-8851-67133189AE24}" srcOrd="3" destOrd="0" presId="urn:microsoft.com/office/officeart/2018/2/layout/IconLabelDescriptionList"/>
    <dgm:cxn modelId="{6408DB1D-E3C4-43A2-94F7-ED35949CBD3C}" type="presParOf" srcId="{36D79B5C-E211-4F71-AA6C-B55D67DE9563}" destId="{1D11396A-5702-469C-B3B2-B63933CFF7FA}" srcOrd="4" destOrd="0" presId="urn:microsoft.com/office/officeart/2018/2/layout/IconLabelDescriptionList"/>
    <dgm:cxn modelId="{80F63D83-31B8-469C-92D2-68EA8A71287C}" type="presParOf" srcId="{F37688DE-8C40-4EB8-A7AE-F7D2A3BD1448}" destId="{142E49E8-9F7B-4211-8C4F-8876B074B11A}" srcOrd="3" destOrd="0" presId="urn:microsoft.com/office/officeart/2018/2/layout/IconLabelDescriptionList"/>
    <dgm:cxn modelId="{70203645-BA4A-4894-8FA0-028F073593B4}" type="presParOf" srcId="{F37688DE-8C40-4EB8-A7AE-F7D2A3BD1448}" destId="{CA365F90-D42F-4D98-B39E-7599805230F1}" srcOrd="4" destOrd="0" presId="urn:microsoft.com/office/officeart/2018/2/layout/IconLabelDescriptionList"/>
    <dgm:cxn modelId="{28291F6B-F158-4FE8-9F37-5CAA7384D4AF}" type="presParOf" srcId="{CA365F90-D42F-4D98-B39E-7599805230F1}" destId="{083A10B1-602F-47CB-A2B4-CBCD248C359F}" srcOrd="0" destOrd="0" presId="urn:microsoft.com/office/officeart/2018/2/layout/IconLabelDescriptionList"/>
    <dgm:cxn modelId="{7736B1A4-CEE4-4D9C-823B-E57EEB3558ED}" type="presParOf" srcId="{CA365F90-D42F-4D98-B39E-7599805230F1}" destId="{AF172763-5BF6-43C1-A214-2A533640D9A3}" srcOrd="1" destOrd="0" presId="urn:microsoft.com/office/officeart/2018/2/layout/IconLabelDescriptionList"/>
    <dgm:cxn modelId="{7E369181-C082-4ACD-A77B-064B9E2E4505}" type="presParOf" srcId="{CA365F90-D42F-4D98-B39E-7599805230F1}" destId="{320B732D-6F5A-40CB-BFFA-D4A2C723477D}" srcOrd="2" destOrd="0" presId="urn:microsoft.com/office/officeart/2018/2/layout/IconLabelDescriptionList"/>
    <dgm:cxn modelId="{752C89F2-0E43-44CA-8040-87FDDB439ED4}" type="presParOf" srcId="{CA365F90-D42F-4D98-B39E-7599805230F1}" destId="{3205E818-4D6F-4025-9CD2-0BC22001612C}" srcOrd="3" destOrd="0" presId="urn:microsoft.com/office/officeart/2018/2/layout/IconLabelDescriptionList"/>
    <dgm:cxn modelId="{77F5C11D-8E94-4629-B8ED-08BC7C93774B}" type="presParOf" srcId="{CA365F90-D42F-4D98-B39E-7599805230F1}" destId="{37716708-B2A7-4634-AC4E-1ED3B0E8D61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FB733E-23DB-4853-ADE3-F1D314D41655}"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7DCD0C87-27C0-4374-AF27-FB8FD2B88E4D}">
      <dgm:prSet/>
      <dgm:spPr/>
      <dgm:t>
        <a:bodyPr/>
        <a:lstStyle/>
        <a:p>
          <a:pPr>
            <a:defRPr b="1"/>
          </a:pPr>
          <a:r>
            <a:rPr lang="en-US" dirty="0">
              <a:latin typeface="Helvetica" pitchFamily="2" charset="0"/>
            </a:rPr>
            <a:t>Motivation</a:t>
          </a:r>
        </a:p>
      </dgm:t>
    </dgm:pt>
    <dgm:pt modelId="{D9CC5B0A-6422-4C48-9C60-F1B82D657D40}" type="parTrans" cxnId="{198DC3E6-E917-4153-9EA9-C76B49572B75}">
      <dgm:prSet/>
      <dgm:spPr/>
      <dgm:t>
        <a:bodyPr/>
        <a:lstStyle/>
        <a:p>
          <a:endParaRPr lang="en-US"/>
        </a:p>
      </dgm:t>
    </dgm:pt>
    <dgm:pt modelId="{43CC8B35-874A-45BF-9B4B-2969FDEF2BDB}" type="sibTrans" cxnId="{198DC3E6-E917-4153-9EA9-C76B49572B75}">
      <dgm:prSet/>
      <dgm:spPr/>
      <dgm:t>
        <a:bodyPr/>
        <a:lstStyle/>
        <a:p>
          <a:endParaRPr lang="en-US"/>
        </a:p>
      </dgm:t>
    </dgm:pt>
    <dgm:pt modelId="{67AF97E0-81AD-4414-B601-9631258C5028}">
      <dgm:prSet/>
      <dgm:spPr/>
      <dgm:t>
        <a:bodyPr/>
        <a:lstStyle/>
        <a:p>
          <a:r>
            <a:rPr lang="en-US" dirty="0">
              <a:latin typeface="Helvetica" pitchFamily="2" charset="0"/>
            </a:rPr>
            <a:t>NYC Department of Health wants to compile a list of MTA stations that pose the greatest health hazard to people at high-risk for heat-related illnesses</a:t>
          </a:r>
        </a:p>
      </dgm:t>
    </dgm:pt>
    <dgm:pt modelId="{E366D8DA-D93D-4555-911A-50321B4AF2E0}" type="parTrans" cxnId="{5EF26673-6E7D-4379-B3C5-28626977C7A6}">
      <dgm:prSet/>
      <dgm:spPr/>
      <dgm:t>
        <a:bodyPr/>
        <a:lstStyle/>
        <a:p>
          <a:endParaRPr lang="en-US"/>
        </a:p>
      </dgm:t>
    </dgm:pt>
    <dgm:pt modelId="{92D619BF-6EE0-4195-B647-0BAC3986A937}" type="sibTrans" cxnId="{5EF26673-6E7D-4379-B3C5-28626977C7A6}">
      <dgm:prSet/>
      <dgm:spPr/>
      <dgm:t>
        <a:bodyPr/>
        <a:lstStyle/>
        <a:p>
          <a:endParaRPr lang="en-US"/>
        </a:p>
      </dgm:t>
    </dgm:pt>
    <dgm:pt modelId="{7DFCBB8E-DD04-44DC-A361-1EAF3DFF1394}">
      <dgm:prSet/>
      <dgm:spPr/>
      <dgm:t>
        <a:bodyPr/>
        <a:lstStyle/>
        <a:p>
          <a:pPr>
            <a:defRPr b="1"/>
          </a:pPr>
          <a:r>
            <a:rPr lang="en-US" dirty="0">
              <a:latin typeface="Helvetica" pitchFamily="2" charset="0"/>
            </a:rPr>
            <a:t>Results</a:t>
          </a:r>
        </a:p>
      </dgm:t>
    </dgm:pt>
    <dgm:pt modelId="{32F1012F-7813-48EF-AAF1-CD67C1201D64}" type="parTrans" cxnId="{B54EEB50-4D12-4245-B11C-2F22A046493C}">
      <dgm:prSet/>
      <dgm:spPr/>
      <dgm:t>
        <a:bodyPr/>
        <a:lstStyle/>
        <a:p>
          <a:endParaRPr lang="en-US"/>
        </a:p>
      </dgm:t>
    </dgm:pt>
    <dgm:pt modelId="{15BC9D83-1B76-4035-A172-2DDFA9405937}" type="sibTrans" cxnId="{B54EEB50-4D12-4245-B11C-2F22A046493C}">
      <dgm:prSet/>
      <dgm:spPr/>
      <dgm:t>
        <a:bodyPr/>
        <a:lstStyle/>
        <a:p>
          <a:endParaRPr lang="en-US"/>
        </a:p>
      </dgm:t>
    </dgm:pt>
    <dgm:pt modelId="{654DE675-51E9-4466-B0BD-93A6923ADB08}">
      <dgm:prSet/>
      <dgm:spPr/>
      <dgm:t>
        <a:bodyPr/>
        <a:lstStyle/>
        <a:p>
          <a:r>
            <a:rPr lang="en-US" dirty="0">
              <a:latin typeface="Helvetica" pitchFamily="2" charset="0"/>
            </a:rPr>
            <a:t>Interactive map to find high-risk stations and to search for nearby stations with lower risk indices</a:t>
          </a:r>
        </a:p>
      </dgm:t>
    </dgm:pt>
    <dgm:pt modelId="{8EDB5E1C-56E8-4AE0-B19F-B0D85933C02E}" type="parTrans" cxnId="{977DFD66-2A79-4F1F-91F8-F144E0821166}">
      <dgm:prSet/>
      <dgm:spPr/>
      <dgm:t>
        <a:bodyPr/>
        <a:lstStyle/>
        <a:p>
          <a:endParaRPr lang="en-US"/>
        </a:p>
      </dgm:t>
    </dgm:pt>
    <dgm:pt modelId="{3F2D1486-2B9A-4B52-A845-3C94708913B8}" type="sibTrans" cxnId="{977DFD66-2A79-4F1F-91F8-F144E0821166}">
      <dgm:prSet/>
      <dgm:spPr/>
      <dgm:t>
        <a:bodyPr/>
        <a:lstStyle/>
        <a:p>
          <a:endParaRPr lang="en-US"/>
        </a:p>
      </dgm:t>
    </dgm:pt>
    <dgm:pt modelId="{B8D0F3E7-4EFD-4F63-AB54-6643726A1930}">
      <dgm:prSet/>
      <dgm:spPr/>
      <dgm:t>
        <a:bodyPr/>
        <a:lstStyle/>
        <a:p>
          <a:pPr>
            <a:defRPr b="1"/>
          </a:pPr>
          <a:r>
            <a:rPr lang="en-US" dirty="0">
              <a:latin typeface="Helvetica" pitchFamily="2" charset="0"/>
            </a:rPr>
            <a:t>Objectives</a:t>
          </a:r>
        </a:p>
      </dgm:t>
    </dgm:pt>
    <dgm:pt modelId="{AED7BDA1-16B2-4547-9FE7-8924697D60C5}" type="sibTrans" cxnId="{8B3072F0-FB9E-4B94-8985-DAD18FF409D4}">
      <dgm:prSet/>
      <dgm:spPr/>
      <dgm:t>
        <a:bodyPr/>
        <a:lstStyle/>
        <a:p>
          <a:endParaRPr lang="en-US"/>
        </a:p>
      </dgm:t>
    </dgm:pt>
    <dgm:pt modelId="{1970FE99-DE0B-40F7-9D10-1A46723E38FD}" type="parTrans" cxnId="{8B3072F0-FB9E-4B94-8985-DAD18FF409D4}">
      <dgm:prSet/>
      <dgm:spPr/>
      <dgm:t>
        <a:bodyPr/>
        <a:lstStyle/>
        <a:p>
          <a:endParaRPr lang="en-US"/>
        </a:p>
      </dgm:t>
    </dgm:pt>
    <dgm:pt modelId="{46483C05-3641-40FB-9E6E-3671E5DE337C}">
      <dgm:prSet/>
      <dgm:spPr/>
      <dgm:t>
        <a:bodyPr/>
        <a:lstStyle/>
        <a:p>
          <a:r>
            <a:rPr lang="en-US" dirty="0">
              <a:latin typeface="Helvetica" pitchFamily="2" charset="0"/>
            </a:rPr>
            <a:t>Determine:</a:t>
          </a:r>
        </a:p>
        <a:p>
          <a:r>
            <a:rPr lang="en-US" dirty="0">
              <a:latin typeface="Helvetica" pitchFamily="2" charset="0"/>
            </a:rPr>
            <a:t>(1) the most crowded stations,</a:t>
          </a:r>
        </a:p>
        <a:p>
          <a:r>
            <a:rPr lang="en-US" dirty="0">
              <a:latin typeface="Helvetica" pitchFamily="2" charset="0"/>
            </a:rPr>
            <a:t>(2) the hottest stations,</a:t>
          </a:r>
        </a:p>
        <a:p>
          <a:r>
            <a:rPr lang="en-US" dirty="0">
              <a:latin typeface="Helvetica" pitchFamily="2" charset="0"/>
            </a:rPr>
            <a:t>(3) the highest risk stations due to the </a:t>
          </a:r>
          <a:r>
            <a:rPr lang="en-US" b="1" dirty="0">
              <a:latin typeface="Helvetica" pitchFamily="2" charset="0"/>
            </a:rPr>
            <a:t>combined</a:t>
          </a:r>
          <a:r>
            <a:rPr lang="en-US" dirty="0">
              <a:latin typeface="Helvetica" pitchFamily="2" charset="0"/>
            </a:rPr>
            <a:t> impact of these factors</a:t>
          </a:r>
        </a:p>
      </dgm:t>
    </dgm:pt>
    <dgm:pt modelId="{F11B0893-1740-4DEF-84DF-696381513E3B}" type="sibTrans" cxnId="{0383B860-06FC-4DE2-B064-93D796F56222}">
      <dgm:prSet/>
      <dgm:spPr/>
      <dgm:t>
        <a:bodyPr/>
        <a:lstStyle/>
        <a:p>
          <a:endParaRPr lang="en-US"/>
        </a:p>
      </dgm:t>
    </dgm:pt>
    <dgm:pt modelId="{30FB1861-90BC-4A4C-B5B5-7BA1F1C7B69E}" type="parTrans" cxnId="{0383B860-06FC-4DE2-B064-93D796F56222}">
      <dgm:prSet/>
      <dgm:spPr/>
      <dgm:t>
        <a:bodyPr/>
        <a:lstStyle/>
        <a:p>
          <a:endParaRPr lang="en-US"/>
        </a:p>
      </dgm:t>
    </dgm:pt>
    <dgm:pt modelId="{F37688DE-8C40-4EB8-A7AE-F7D2A3BD1448}" type="pres">
      <dgm:prSet presAssocID="{ABFB733E-23DB-4853-ADE3-F1D314D41655}" presName="root" presStyleCnt="0">
        <dgm:presLayoutVars>
          <dgm:dir/>
          <dgm:resizeHandles val="exact"/>
        </dgm:presLayoutVars>
      </dgm:prSet>
      <dgm:spPr/>
    </dgm:pt>
    <dgm:pt modelId="{41E518CD-AE29-410F-9A3A-E2509CCBF714}" type="pres">
      <dgm:prSet presAssocID="{7DCD0C87-27C0-4374-AF27-FB8FD2B88E4D}" presName="compNode" presStyleCnt="0"/>
      <dgm:spPr/>
    </dgm:pt>
    <dgm:pt modelId="{C32E853C-F2C7-4338-B0B3-7B42D89473CD}" type="pres">
      <dgm:prSet presAssocID="{7DCD0C87-27C0-4374-AF27-FB8FD2B88E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D7F333B0-A9C5-49A8-9AD2-863C8B6AB686}" type="pres">
      <dgm:prSet presAssocID="{7DCD0C87-27C0-4374-AF27-FB8FD2B88E4D}" presName="iconSpace" presStyleCnt="0"/>
      <dgm:spPr/>
    </dgm:pt>
    <dgm:pt modelId="{92182081-FB71-4BC2-90D6-D9394433A32E}" type="pres">
      <dgm:prSet presAssocID="{7DCD0C87-27C0-4374-AF27-FB8FD2B88E4D}" presName="parTx" presStyleLbl="revTx" presStyleIdx="0" presStyleCnt="6">
        <dgm:presLayoutVars>
          <dgm:chMax val="0"/>
          <dgm:chPref val="0"/>
        </dgm:presLayoutVars>
      </dgm:prSet>
      <dgm:spPr/>
    </dgm:pt>
    <dgm:pt modelId="{47F1F396-F3F5-4E5D-8B99-E0AF47168C76}" type="pres">
      <dgm:prSet presAssocID="{7DCD0C87-27C0-4374-AF27-FB8FD2B88E4D}" presName="txSpace" presStyleCnt="0"/>
      <dgm:spPr/>
    </dgm:pt>
    <dgm:pt modelId="{E8427FDA-C4E3-462F-BD3A-04F6EFB59956}" type="pres">
      <dgm:prSet presAssocID="{7DCD0C87-27C0-4374-AF27-FB8FD2B88E4D}" presName="desTx" presStyleLbl="revTx" presStyleIdx="1" presStyleCnt="6">
        <dgm:presLayoutVars/>
      </dgm:prSet>
      <dgm:spPr/>
    </dgm:pt>
    <dgm:pt modelId="{6067AA61-8FF7-447B-9B99-82C8D75602AD}" type="pres">
      <dgm:prSet presAssocID="{43CC8B35-874A-45BF-9B4B-2969FDEF2BDB}" presName="sibTrans" presStyleCnt="0"/>
      <dgm:spPr/>
    </dgm:pt>
    <dgm:pt modelId="{36D79B5C-E211-4F71-AA6C-B55D67DE9563}" type="pres">
      <dgm:prSet presAssocID="{B8D0F3E7-4EFD-4F63-AB54-6643726A1930}" presName="compNode" presStyleCnt="0"/>
      <dgm:spPr/>
    </dgm:pt>
    <dgm:pt modelId="{A1601FFB-CEC1-43E7-B417-B0E7EAB8F3C8}" type="pres">
      <dgm:prSet presAssocID="{B8D0F3E7-4EFD-4F63-AB54-6643726A19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EB15A8B6-D733-48AC-8F90-342A10AEFA43}" type="pres">
      <dgm:prSet presAssocID="{B8D0F3E7-4EFD-4F63-AB54-6643726A1930}" presName="iconSpace" presStyleCnt="0"/>
      <dgm:spPr/>
    </dgm:pt>
    <dgm:pt modelId="{E61D7598-34A8-4C52-A398-11425471B9C2}" type="pres">
      <dgm:prSet presAssocID="{B8D0F3E7-4EFD-4F63-AB54-6643726A1930}" presName="parTx" presStyleLbl="revTx" presStyleIdx="2" presStyleCnt="6">
        <dgm:presLayoutVars>
          <dgm:chMax val="0"/>
          <dgm:chPref val="0"/>
        </dgm:presLayoutVars>
      </dgm:prSet>
      <dgm:spPr/>
    </dgm:pt>
    <dgm:pt modelId="{C08655C8-5AC3-4A03-8851-67133189AE24}" type="pres">
      <dgm:prSet presAssocID="{B8D0F3E7-4EFD-4F63-AB54-6643726A1930}" presName="txSpace" presStyleCnt="0"/>
      <dgm:spPr/>
    </dgm:pt>
    <dgm:pt modelId="{1D11396A-5702-469C-B3B2-B63933CFF7FA}" type="pres">
      <dgm:prSet presAssocID="{B8D0F3E7-4EFD-4F63-AB54-6643726A1930}" presName="desTx" presStyleLbl="revTx" presStyleIdx="3" presStyleCnt="6">
        <dgm:presLayoutVars/>
      </dgm:prSet>
      <dgm:spPr/>
    </dgm:pt>
    <dgm:pt modelId="{142E49E8-9F7B-4211-8C4F-8876B074B11A}" type="pres">
      <dgm:prSet presAssocID="{AED7BDA1-16B2-4547-9FE7-8924697D60C5}" presName="sibTrans" presStyleCnt="0"/>
      <dgm:spPr/>
    </dgm:pt>
    <dgm:pt modelId="{CA365F90-D42F-4D98-B39E-7599805230F1}" type="pres">
      <dgm:prSet presAssocID="{7DFCBB8E-DD04-44DC-A361-1EAF3DFF1394}" presName="compNode" presStyleCnt="0"/>
      <dgm:spPr/>
    </dgm:pt>
    <dgm:pt modelId="{083A10B1-602F-47CB-A2B4-CBCD248C359F}" type="pres">
      <dgm:prSet presAssocID="{7DFCBB8E-DD04-44DC-A361-1EAF3DFF13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AF172763-5BF6-43C1-A214-2A533640D9A3}" type="pres">
      <dgm:prSet presAssocID="{7DFCBB8E-DD04-44DC-A361-1EAF3DFF1394}" presName="iconSpace" presStyleCnt="0"/>
      <dgm:spPr/>
    </dgm:pt>
    <dgm:pt modelId="{320B732D-6F5A-40CB-BFFA-D4A2C723477D}" type="pres">
      <dgm:prSet presAssocID="{7DFCBB8E-DD04-44DC-A361-1EAF3DFF1394}" presName="parTx" presStyleLbl="revTx" presStyleIdx="4" presStyleCnt="6">
        <dgm:presLayoutVars>
          <dgm:chMax val="0"/>
          <dgm:chPref val="0"/>
        </dgm:presLayoutVars>
      </dgm:prSet>
      <dgm:spPr/>
    </dgm:pt>
    <dgm:pt modelId="{3205E818-4D6F-4025-9CD2-0BC22001612C}" type="pres">
      <dgm:prSet presAssocID="{7DFCBB8E-DD04-44DC-A361-1EAF3DFF1394}" presName="txSpace" presStyleCnt="0"/>
      <dgm:spPr/>
    </dgm:pt>
    <dgm:pt modelId="{37716708-B2A7-4634-AC4E-1ED3B0E8D614}" type="pres">
      <dgm:prSet presAssocID="{7DFCBB8E-DD04-44DC-A361-1EAF3DFF1394}" presName="desTx" presStyleLbl="revTx" presStyleIdx="5" presStyleCnt="6">
        <dgm:presLayoutVars/>
      </dgm:prSet>
      <dgm:spPr/>
    </dgm:pt>
  </dgm:ptLst>
  <dgm:cxnLst>
    <dgm:cxn modelId="{99D42520-80EE-412F-872F-D7597B86A046}" type="presOf" srcId="{7DFCBB8E-DD04-44DC-A361-1EAF3DFF1394}" destId="{320B732D-6F5A-40CB-BFFA-D4A2C723477D}" srcOrd="0" destOrd="0" presId="urn:microsoft.com/office/officeart/2018/2/layout/IconLabelDescriptionList"/>
    <dgm:cxn modelId="{DC53EC27-832B-4326-A864-A5CB5F79058C}" type="presOf" srcId="{B8D0F3E7-4EFD-4F63-AB54-6643726A1930}" destId="{E61D7598-34A8-4C52-A398-11425471B9C2}" srcOrd="0" destOrd="0" presId="urn:microsoft.com/office/officeart/2018/2/layout/IconLabelDescriptionList"/>
    <dgm:cxn modelId="{7EE9AE32-32E4-4915-B69A-082DCE06EB87}" type="presOf" srcId="{ABFB733E-23DB-4853-ADE3-F1D314D41655}" destId="{F37688DE-8C40-4EB8-A7AE-F7D2A3BD1448}" srcOrd="0" destOrd="0" presId="urn:microsoft.com/office/officeart/2018/2/layout/IconLabelDescriptionList"/>
    <dgm:cxn modelId="{E8935544-79E2-4342-BC6A-AC7A53617698}" type="presOf" srcId="{7DCD0C87-27C0-4374-AF27-FB8FD2B88E4D}" destId="{92182081-FB71-4BC2-90D6-D9394433A32E}" srcOrd="0" destOrd="0" presId="urn:microsoft.com/office/officeart/2018/2/layout/IconLabelDescriptionList"/>
    <dgm:cxn modelId="{B54EEB50-4D12-4245-B11C-2F22A046493C}" srcId="{ABFB733E-23DB-4853-ADE3-F1D314D41655}" destId="{7DFCBB8E-DD04-44DC-A361-1EAF3DFF1394}" srcOrd="2" destOrd="0" parTransId="{32F1012F-7813-48EF-AAF1-CD67C1201D64}" sibTransId="{15BC9D83-1B76-4035-A172-2DDFA9405937}"/>
    <dgm:cxn modelId="{0383B860-06FC-4DE2-B064-93D796F56222}" srcId="{B8D0F3E7-4EFD-4F63-AB54-6643726A1930}" destId="{46483C05-3641-40FB-9E6E-3671E5DE337C}" srcOrd="0" destOrd="0" parTransId="{30FB1861-90BC-4A4C-B5B5-7BA1F1C7B69E}" sibTransId="{F11B0893-1740-4DEF-84DF-696381513E3B}"/>
    <dgm:cxn modelId="{977DFD66-2A79-4F1F-91F8-F144E0821166}" srcId="{7DFCBB8E-DD04-44DC-A361-1EAF3DFF1394}" destId="{654DE675-51E9-4466-B0BD-93A6923ADB08}" srcOrd="0" destOrd="0" parTransId="{8EDB5E1C-56E8-4AE0-B19F-B0D85933C02E}" sibTransId="{3F2D1486-2B9A-4B52-A845-3C94708913B8}"/>
    <dgm:cxn modelId="{B5DB0F68-7166-4B97-83E2-84B1C8E01408}" type="presOf" srcId="{654DE675-51E9-4466-B0BD-93A6923ADB08}" destId="{37716708-B2A7-4634-AC4E-1ED3B0E8D614}" srcOrd="0" destOrd="0" presId="urn:microsoft.com/office/officeart/2018/2/layout/IconLabelDescriptionList"/>
    <dgm:cxn modelId="{74D8B96A-A94F-4A19-A1DD-D8E4EC764688}" type="presOf" srcId="{46483C05-3641-40FB-9E6E-3671E5DE337C}" destId="{1D11396A-5702-469C-B3B2-B63933CFF7FA}" srcOrd="0" destOrd="0" presId="urn:microsoft.com/office/officeart/2018/2/layout/IconLabelDescriptionList"/>
    <dgm:cxn modelId="{5EF26673-6E7D-4379-B3C5-28626977C7A6}" srcId="{7DCD0C87-27C0-4374-AF27-FB8FD2B88E4D}" destId="{67AF97E0-81AD-4414-B601-9631258C5028}" srcOrd="0" destOrd="0" parTransId="{E366D8DA-D93D-4555-911A-50321B4AF2E0}" sibTransId="{92D619BF-6EE0-4195-B647-0BAC3986A937}"/>
    <dgm:cxn modelId="{198DC3E6-E917-4153-9EA9-C76B49572B75}" srcId="{ABFB733E-23DB-4853-ADE3-F1D314D41655}" destId="{7DCD0C87-27C0-4374-AF27-FB8FD2B88E4D}" srcOrd="0" destOrd="0" parTransId="{D9CC5B0A-6422-4C48-9C60-F1B82D657D40}" sibTransId="{43CC8B35-874A-45BF-9B4B-2969FDEF2BDB}"/>
    <dgm:cxn modelId="{8B3072F0-FB9E-4B94-8985-DAD18FF409D4}" srcId="{ABFB733E-23DB-4853-ADE3-F1D314D41655}" destId="{B8D0F3E7-4EFD-4F63-AB54-6643726A1930}" srcOrd="1" destOrd="0" parTransId="{1970FE99-DE0B-40F7-9D10-1A46723E38FD}" sibTransId="{AED7BDA1-16B2-4547-9FE7-8924697D60C5}"/>
    <dgm:cxn modelId="{5BEED0FE-3820-447F-AE87-14A7D3EB72BD}" type="presOf" srcId="{67AF97E0-81AD-4414-B601-9631258C5028}" destId="{E8427FDA-C4E3-462F-BD3A-04F6EFB59956}" srcOrd="0" destOrd="0" presId="urn:microsoft.com/office/officeart/2018/2/layout/IconLabelDescriptionList"/>
    <dgm:cxn modelId="{50D9D5E6-762B-4D40-B4F2-7A4E644FB8D8}" type="presParOf" srcId="{F37688DE-8C40-4EB8-A7AE-F7D2A3BD1448}" destId="{41E518CD-AE29-410F-9A3A-E2509CCBF714}" srcOrd="0" destOrd="0" presId="urn:microsoft.com/office/officeart/2018/2/layout/IconLabelDescriptionList"/>
    <dgm:cxn modelId="{31F99411-3D1E-4202-870E-2830E781F918}" type="presParOf" srcId="{41E518CD-AE29-410F-9A3A-E2509CCBF714}" destId="{C32E853C-F2C7-4338-B0B3-7B42D89473CD}" srcOrd="0" destOrd="0" presId="urn:microsoft.com/office/officeart/2018/2/layout/IconLabelDescriptionList"/>
    <dgm:cxn modelId="{202A550F-C391-40F6-A983-84A05860E168}" type="presParOf" srcId="{41E518CD-AE29-410F-9A3A-E2509CCBF714}" destId="{D7F333B0-A9C5-49A8-9AD2-863C8B6AB686}" srcOrd="1" destOrd="0" presId="urn:microsoft.com/office/officeart/2018/2/layout/IconLabelDescriptionList"/>
    <dgm:cxn modelId="{78F3FECF-DA6A-4056-A849-B156CA0EF00D}" type="presParOf" srcId="{41E518CD-AE29-410F-9A3A-E2509CCBF714}" destId="{92182081-FB71-4BC2-90D6-D9394433A32E}" srcOrd="2" destOrd="0" presId="urn:microsoft.com/office/officeart/2018/2/layout/IconLabelDescriptionList"/>
    <dgm:cxn modelId="{1CD52E88-E832-499C-AA11-C3B6D0D72714}" type="presParOf" srcId="{41E518CD-AE29-410F-9A3A-E2509CCBF714}" destId="{47F1F396-F3F5-4E5D-8B99-E0AF47168C76}" srcOrd="3" destOrd="0" presId="urn:microsoft.com/office/officeart/2018/2/layout/IconLabelDescriptionList"/>
    <dgm:cxn modelId="{6F76A578-294C-4255-B097-DF88A57EE1B8}" type="presParOf" srcId="{41E518CD-AE29-410F-9A3A-E2509CCBF714}" destId="{E8427FDA-C4E3-462F-BD3A-04F6EFB59956}" srcOrd="4" destOrd="0" presId="urn:microsoft.com/office/officeart/2018/2/layout/IconLabelDescriptionList"/>
    <dgm:cxn modelId="{A80824C6-001D-48CC-A758-0EA2A0CDD2A2}" type="presParOf" srcId="{F37688DE-8C40-4EB8-A7AE-F7D2A3BD1448}" destId="{6067AA61-8FF7-447B-9B99-82C8D75602AD}" srcOrd="1" destOrd="0" presId="urn:microsoft.com/office/officeart/2018/2/layout/IconLabelDescriptionList"/>
    <dgm:cxn modelId="{FB6C2867-EE51-4B5F-9E1A-C27DD9FA0BD7}" type="presParOf" srcId="{F37688DE-8C40-4EB8-A7AE-F7D2A3BD1448}" destId="{36D79B5C-E211-4F71-AA6C-B55D67DE9563}" srcOrd="2" destOrd="0" presId="urn:microsoft.com/office/officeart/2018/2/layout/IconLabelDescriptionList"/>
    <dgm:cxn modelId="{C823D7F4-D573-4A6C-BE35-F9BE83CF9B32}" type="presParOf" srcId="{36D79B5C-E211-4F71-AA6C-B55D67DE9563}" destId="{A1601FFB-CEC1-43E7-B417-B0E7EAB8F3C8}" srcOrd="0" destOrd="0" presId="urn:microsoft.com/office/officeart/2018/2/layout/IconLabelDescriptionList"/>
    <dgm:cxn modelId="{9AE12020-47DA-4EF8-A6E9-EBFC0505AA04}" type="presParOf" srcId="{36D79B5C-E211-4F71-AA6C-B55D67DE9563}" destId="{EB15A8B6-D733-48AC-8F90-342A10AEFA43}" srcOrd="1" destOrd="0" presId="urn:microsoft.com/office/officeart/2018/2/layout/IconLabelDescriptionList"/>
    <dgm:cxn modelId="{93E999D7-36D3-4537-9196-8B7304945AAB}" type="presParOf" srcId="{36D79B5C-E211-4F71-AA6C-B55D67DE9563}" destId="{E61D7598-34A8-4C52-A398-11425471B9C2}" srcOrd="2" destOrd="0" presId="urn:microsoft.com/office/officeart/2018/2/layout/IconLabelDescriptionList"/>
    <dgm:cxn modelId="{BC5CF946-6A63-450B-B0A5-2718E879874F}" type="presParOf" srcId="{36D79B5C-E211-4F71-AA6C-B55D67DE9563}" destId="{C08655C8-5AC3-4A03-8851-67133189AE24}" srcOrd="3" destOrd="0" presId="urn:microsoft.com/office/officeart/2018/2/layout/IconLabelDescriptionList"/>
    <dgm:cxn modelId="{6408DB1D-E3C4-43A2-94F7-ED35949CBD3C}" type="presParOf" srcId="{36D79B5C-E211-4F71-AA6C-B55D67DE9563}" destId="{1D11396A-5702-469C-B3B2-B63933CFF7FA}" srcOrd="4" destOrd="0" presId="urn:microsoft.com/office/officeart/2018/2/layout/IconLabelDescriptionList"/>
    <dgm:cxn modelId="{80F63D83-31B8-469C-92D2-68EA8A71287C}" type="presParOf" srcId="{F37688DE-8C40-4EB8-A7AE-F7D2A3BD1448}" destId="{142E49E8-9F7B-4211-8C4F-8876B074B11A}" srcOrd="3" destOrd="0" presId="urn:microsoft.com/office/officeart/2018/2/layout/IconLabelDescriptionList"/>
    <dgm:cxn modelId="{70203645-BA4A-4894-8FA0-028F073593B4}" type="presParOf" srcId="{F37688DE-8C40-4EB8-A7AE-F7D2A3BD1448}" destId="{CA365F90-D42F-4D98-B39E-7599805230F1}" srcOrd="4" destOrd="0" presId="urn:microsoft.com/office/officeart/2018/2/layout/IconLabelDescriptionList"/>
    <dgm:cxn modelId="{28291F6B-F158-4FE8-9F37-5CAA7384D4AF}" type="presParOf" srcId="{CA365F90-D42F-4D98-B39E-7599805230F1}" destId="{083A10B1-602F-47CB-A2B4-CBCD248C359F}" srcOrd="0" destOrd="0" presId="urn:microsoft.com/office/officeart/2018/2/layout/IconLabelDescriptionList"/>
    <dgm:cxn modelId="{7736B1A4-CEE4-4D9C-823B-E57EEB3558ED}" type="presParOf" srcId="{CA365F90-D42F-4D98-B39E-7599805230F1}" destId="{AF172763-5BF6-43C1-A214-2A533640D9A3}" srcOrd="1" destOrd="0" presId="urn:microsoft.com/office/officeart/2018/2/layout/IconLabelDescriptionList"/>
    <dgm:cxn modelId="{7E369181-C082-4ACD-A77B-064B9E2E4505}" type="presParOf" srcId="{CA365F90-D42F-4D98-B39E-7599805230F1}" destId="{320B732D-6F5A-40CB-BFFA-D4A2C723477D}" srcOrd="2" destOrd="0" presId="urn:microsoft.com/office/officeart/2018/2/layout/IconLabelDescriptionList"/>
    <dgm:cxn modelId="{752C89F2-0E43-44CA-8040-87FDDB439ED4}" type="presParOf" srcId="{CA365F90-D42F-4D98-B39E-7599805230F1}" destId="{3205E818-4D6F-4025-9CD2-0BC22001612C}" srcOrd="3" destOrd="0" presId="urn:microsoft.com/office/officeart/2018/2/layout/IconLabelDescriptionList"/>
    <dgm:cxn modelId="{77F5C11D-8E94-4629-B8ED-08BC7C93774B}" type="presParOf" srcId="{CA365F90-D42F-4D98-B39E-7599805230F1}" destId="{37716708-B2A7-4634-AC4E-1ED3B0E8D61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FB733E-23DB-4853-ADE3-F1D314D41655}"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7DCD0C87-27C0-4374-AF27-FB8FD2B88E4D}">
      <dgm:prSet/>
      <dgm:spPr/>
      <dgm:t>
        <a:bodyPr/>
        <a:lstStyle/>
        <a:p>
          <a:pPr>
            <a:defRPr b="1"/>
          </a:pPr>
          <a:r>
            <a:rPr lang="en-US" dirty="0">
              <a:latin typeface="Helvetica" pitchFamily="2" charset="0"/>
            </a:rPr>
            <a:t>Motivation</a:t>
          </a:r>
        </a:p>
      </dgm:t>
    </dgm:pt>
    <dgm:pt modelId="{D9CC5B0A-6422-4C48-9C60-F1B82D657D40}" type="parTrans" cxnId="{198DC3E6-E917-4153-9EA9-C76B49572B75}">
      <dgm:prSet/>
      <dgm:spPr/>
      <dgm:t>
        <a:bodyPr/>
        <a:lstStyle/>
        <a:p>
          <a:endParaRPr lang="en-US"/>
        </a:p>
      </dgm:t>
    </dgm:pt>
    <dgm:pt modelId="{43CC8B35-874A-45BF-9B4B-2969FDEF2BDB}" type="sibTrans" cxnId="{198DC3E6-E917-4153-9EA9-C76B49572B75}">
      <dgm:prSet/>
      <dgm:spPr/>
      <dgm:t>
        <a:bodyPr/>
        <a:lstStyle/>
        <a:p>
          <a:endParaRPr lang="en-US"/>
        </a:p>
      </dgm:t>
    </dgm:pt>
    <dgm:pt modelId="{67AF97E0-81AD-4414-B601-9631258C5028}">
      <dgm:prSet/>
      <dgm:spPr/>
      <dgm:t>
        <a:bodyPr/>
        <a:lstStyle/>
        <a:p>
          <a:r>
            <a:rPr lang="en-US" dirty="0">
              <a:latin typeface="Helvetica" pitchFamily="2" charset="0"/>
            </a:rPr>
            <a:t>NYC Department of Health wants to compile a list of MTA stations that pose the greatest health hazard to people at high-risk for heat-related illnesses</a:t>
          </a:r>
        </a:p>
      </dgm:t>
    </dgm:pt>
    <dgm:pt modelId="{E366D8DA-D93D-4555-911A-50321B4AF2E0}" type="parTrans" cxnId="{5EF26673-6E7D-4379-B3C5-28626977C7A6}">
      <dgm:prSet/>
      <dgm:spPr/>
      <dgm:t>
        <a:bodyPr/>
        <a:lstStyle/>
        <a:p>
          <a:endParaRPr lang="en-US"/>
        </a:p>
      </dgm:t>
    </dgm:pt>
    <dgm:pt modelId="{92D619BF-6EE0-4195-B647-0BAC3986A937}" type="sibTrans" cxnId="{5EF26673-6E7D-4379-B3C5-28626977C7A6}">
      <dgm:prSet/>
      <dgm:spPr/>
      <dgm:t>
        <a:bodyPr/>
        <a:lstStyle/>
        <a:p>
          <a:endParaRPr lang="en-US"/>
        </a:p>
      </dgm:t>
    </dgm:pt>
    <dgm:pt modelId="{B8D0F3E7-4EFD-4F63-AB54-6643726A1930}">
      <dgm:prSet/>
      <dgm:spPr/>
      <dgm:t>
        <a:bodyPr/>
        <a:lstStyle/>
        <a:p>
          <a:pPr>
            <a:defRPr b="1"/>
          </a:pPr>
          <a:r>
            <a:rPr lang="en-US" dirty="0">
              <a:latin typeface="Helvetica" pitchFamily="2" charset="0"/>
            </a:rPr>
            <a:t>Objectives</a:t>
          </a:r>
        </a:p>
      </dgm:t>
    </dgm:pt>
    <dgm:pt modelId="{1970FE99-DE0B-40F7-9D10-1A46723E38FD}" type="parTrans" cxnId="{8B3072F0-FB9E-4B94-8985-DAD18FF409D4}">
      <dgm:prSet/>
      <dgm:spPr/>
      <dgm:t>
        <a:bodyPr/>
        <a:lstStyle/>
        <a:p>
          <a:endParaRPr lang="en-US"/>
        </a:p>
      </dgm:t>
    </dgm:pt>
    <dgm:pt modelId="{AED7BDA1-16B2-4547-9FE7-8924697D60C5}" type="sibTrans" cxnId="{8B3072F0-FB9E-4B94-8985-DAD18FF409D4}">
      <dgm:prSet/>
      <dgm:spPr/>
      <dgm:t>
        <a:bodyPr/>
        <a:lstStyle/>
        <a:p>
          <a:endParaRPr lang="en-US"/>
        </a:p>
      </dgm:t>
    </dgm:pt>
    <dgm:pt modelId="{46483C05-3641-40FB-9E6E-3671E5DE337C}">
      <dgm:prSet/>
      <dgm:spPr/>
      <dgm:t>
        <a:bodyPr/>
        <a:lstStyle/>
        <a:p>
          <a:r>
            <a:rPr lang="en-US" dirty="0">
              <a:latin typeface="Helvetica" pitchFamily="2" charset="0"/>
            </a:rPr>
            <a:t>Determine:</a:t>
          </a:r>
        </a:p>
        <a:p>
          <a:r>
            <a:rPr lang="en-US" dirty="0">
              <a:latin typeface="Helvetica" pitchFamily="2" charset="0"/>
            </a:rPr>
            <a:t>(1) the most crowded stations,</a:t>
          </a:r>
        </a:p>
        <a:p>
          <a:r>
            <a:rPr lang="en-US" dirty="0">
              <a:latin typeface="Helvetica" pitchFamily="2" charset="0"/>
            </a:rPr>
            <a:t>(2) the hottest stations,</a:t>
          </a:r>
        </a:p>
        <a:p>
          <a:r>
            <a:rPr lang="en-US" dirty="0">
              <a:latin typeface="Helvetica" pitchFamily="2" charset="0"/>
            </a:rPr>
            <a:t>(3) the highest risk stations due to the </a:t>
          </a:r>
          <a:r>
            <a:rPr lang="en-US" b="1" dirty="0">
              <a:latin typeface="Helvetica" pitchFamily="2" charset="0"/>
            </a:rPr>
            <a:t>combined</a:t>
          </a:r>
          <a:r>
            <a:rPr lang="en-US" dirty="0">
              <a:latin typeface="Helvetica" pitchFamily="2" charset="0"/>
            </a:rPr>
            <a:t> impact of these factors</a:t>
          </a:r>
        </a:p>
      </dgm:t>
    </dgm:pt>
    <dgm:pt modelId="{30FB1861-90BC-4A4C-B5B5-7BA1F1C7B69E}" type="parTrans" cxnId="{0383B860-06FC-4DE2-B064-93D796F56222}">
      <dgm:prSet/>
      <dgm:spPr/>
      <dgm:t>
        <a:bodyPr/>
        <a:lstStyle/>
        <a:p>
          <a:endParaRPr lang="en-US"/>
        </a:p>
      </dgm:t>
    </dgm:pt>
    <dgm:pt modelId="{F11B0893-1740-4DEF-84DF-696381513E3B}" type="sibTrans" cxnId="{0383B860-06FC-4DE2-B064-93D796F56222}">
      <dgm:prSet/>
      <dgm:spPr/>
      <dgm:t>
        <a:bodyPr/>
        <a:lstStyle/>
        <a:p>
          <a:endParaRPr lang="en-US"/>
        </a:p>
      </dgm:t>
    </dgm:pt>
    <dgm:pt modelId="{7DFCBB8E-DD04-44DC-A361-1EAF3DFF1394}">
      <dgm:prSet/>
      <dgm:spPr/>
      <dgm:t>
        <a:bodyPr/>
        <a:lstStyle/>
        <a:p>
          <a:pPr>
            <a:defRPr b="1"/>
          </a:pPr>
          <a:r>
            <a:rPr lang="en-US" dirty="0">
              <a:latin typeface="Helvetica" pitchFamily="2" charset="0"/>
            </a:rPr>
            <a:t>Results</a:t>
          </a:r>
        </a:p>
      </dgm:t>
    </dgm:pt>
    <dgm:pt modelId="{32F1012F-7813-48EF-AAF1-CD67C1201D64}" type="parTrans" cxnId="{B54EEB50-4D12-4245-B11C-2F22A046493C}">
      <dgm:prSet/>
      <dgm:spPr/>
      <dgm:t>
        <a:bodyPr/>
        <a:lstStyle/>
        <a:p>
          <a:endParaRPr lang="en-US"/>
        </a:p>
      </dgm:t>
    </dgm:pt>
    <dgm:pt modelId="{15BC9D83-1B76-4035-A172-2DDFA9405937}" type="sibTrans" cxnId="{B54EEB50-4D12-4245-B11C-2F22A046493C}">
      <dgm:prSet/>
      <dgm:spPr/>
      <dgm:t>
        <a:bodyPr/>
        <a:lstStyle/>
        <a:p>
          <a:endParaRPr lang="en-US"/>
        </a:p>
      </dgm:t>
    </dgm:pt>
    <dgm:pt modelId="{654DE675-51E9-4466-B0BD-93A6923ADB08}">
      <dgm:prSet/>
      <dgm:spPr/>
      <dgm:t>
        <a:bodyPr/>
        <a:lstStyle/>
        <a:p>
          <a:r>
            <a:rPr lang="en-US" dirty="0">
              <a:latin typeface="Helvetica" pitchFamily="2" charset="0"/>
            </a:rPr>
            <a:t>Interactive map to find high-risk stations and to search for nearby stations with lower risk indices</a:t>
          </a:r>
        </a:p>
      </dgm:t>
    </dgm:pt>
    <dgm:pt modelId="{8EDB5E1C-56E8-4AE0-B19F-B0D85933C02E}" type="parTrans" cxnId="{977DFD66-2A79-4F1F-91F8-F144E0821166}">
      <dgm:prSet/>
      <dgm:spPr/>
      <dgm:t>
        <a:bodyPr/>
        <a:lstStyle/>
        <a:p>
          <a:endParaRPr lang="en-US"/>
        </a:p>
      </dgm:t>
    </dgm:pt>
    <dgm:pt modelId="{3F2D1486-2B9A-4B52-A845-3C94708913B8}" type="sibTrans" cxnId="{977DFD66-2A79-4F1F-91F8-F144E0821166}">
      <dgm:prSet/>
      <dgm:spPr/>
      <dgm:t>
        <a:bodyPr/>
        <a:lstStyle/>
        <a:p>
          <a:endParaRPr lang="en-US"/>
        </a:p>
      </dgm:t>
    </dgm:pt>
    <dgm:pt modelId="{F37688DE-8C40-4EB8-A7AE-F7D2A3BD1448}" type="pres">
      <dgm:prSet presAssocID="{ABFB733E-23DB-4853-ADE3-F1D314D41655}" presName="root" presStyleCnt="0">
        <dgm:presLayoutVars>
          <dgm:dir/>
          <dgm:resizeHandles val="exact"/>
        </dgm:presLayoutVars>
      </dgm:prSet>
      <dgm:spPr/>
    </dgm:pt>
    <dgm:pt modelId="{41E518CD-AE29-410F-9A3A-E2509CCBF714}" type="pres">
      <dgm:prSet presAssocID="{7DCD0C87-27C0-4374-AF27-FB8FD2B88E4D}" presName="compNode" presStyleCnt="0"/>
      <dgm:spPr/>
    </dgm:pt>
    <dgm:pt modelId="{C32E853C-F2C7-4338-B0B3-7B42D89473CD}" type="pres">
      <dgm:prSet presAssocID="{7DCD0C87-27C0-4374-AF27-FB8FD2B88E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D7F333B0-A9C5-49A8-9AD2-863C8B6AB686}" type="pres">
      <dgm:prSet presAssocID="{7DCD0C87-27C0-4374-AF27-FB8FD2B88E4D}" presName="iconSpace" presStyleCnt="0"/>
      <dgm:spPr/>
    </dgm:pt>
    <dgm:pt modelId="{92182081-FB71-4BC2-90D6-D9394433A32E}" type="pres">
      <dgm:prSet presAssocID="{7DCD0C87-27C0-4374-AF27-FB8FD2B88E4D}" presName="parTx" presStyleLbl="revTx" presStyleIdx="0" presStyleCnt="6">
        <dgm:presLayoutVars>
          <dgm:chMax val="0"/>
          <dgm:chPref val="0"/>
        </dgm:presLayoutVars>
      </dgm:prSet>
      <dgm:spPr/>
    </dgm:pt>
    <dgm:pt modelId="{47F1F396-F3F5-4E5D-8B99-E0AF47168C76}" type="pres">
      <dgm:prSet presAssocID="{7DCD0C87-27C0-4374-AF27-FB8FD2B88E4D}" presName="txSpace" presStyleCnt="0"/>
      <dgm:spPr/>
    </dgm:pt>
    <dgm:pt modelId="{E8427FDA-C4E3-462F-BD3A-04F6EFB59956}" type="pres">
      <dgm:prSet presAssocID="{7DCD0C87-27C0-4374-AF27-FB8FD2B88E4D}" presName="desTx" presStyleLbl="revTx" presStyleIdx="1" presStyleCnt="6">
        <dgm:presLayoutVars/>
      </dgm:prSet>
      <dgm:spPr/>
    </dgm:pt>
    <dgm:pt modelId="{6067AA61-8FF7-447B-9B99-82C8D75602AD}" type="pres">
      <dgm:prSet presAssocID="{43CC8B35-874A-45BF-9B4B-2969FDEF2BDB}" presName="sibTrans" presStyleCnt="0"/>
      <dgm:spPr/>
    </dgm:pt>
    <dgm:pt modelId="{36D79B5C-E211-4F71-AA6C-B55D67DE9563}" type="pres">
      <dgm:prSet presAssocID="{B8D0F3E7-4EFD-4F63-AB54-6643726A1930}" presName="compNode" presStyleCnt="0"/>
      <dgm:spPr/>
    </dgm:pt>
    <dgm:pt modelId="{A1601FFB-CEC1-43E7-B417-B0E7EAB8F3C8}" type="pres">
      <dgm:prSet presAssocID="{B8D0F3E7-4EFD-4F63-AB54-6643726A19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EB15A8B6-D733-48AC-8F90-342A10AEFA43}" type="pres">
      <dgm:prSet presAssocID="{B8D0F3E7-4EFD-4F63-AB54-6643726A1930}" presName="iconSpace" presStyleCnt="0"/>
      <dgm:spPr/>
    </dgm:pt>
    <dgm:pt modelId="{E61D7598-34A8-4C52-A398-11425471B9C2}" type="pres">
      <dgm:prSet presAssocID="{B8D0F3E7-4EFD-4F63-AB54-6643726A1930}" presName="parTx" presStyleLbl="revTx" presStyleIdx="2" presStyleCnt="6">
        <dgm:presLayoutVars>
          <dgm:chMax val="0"/>
          <dgm:chPref val="0"/>
        </dgm:presLayoutVars>
      </dgm:prSet>
      <dgm:spPr/>
    </dgm:pt>
    <dgm:pt modelId="{C08655C8-5AC3-4A03-8851-67133189AE24}" type="pres">
      <dgm:prSet presAssocID="{B8D0F3E7-4EFD-4F63-AB54-6643726A1930}" presName="txSpace" presStyleCnt="0"/>
      <dgm:spPr/>
    </dgm:pt>
    <dgm:pt modelId="{1D11396A-5702-469C-B3B2-B63933CFF7FA}" type="pres">
      <dgm:prSet presAssocID="{B8D0F3E7-4EFD-4F63-AB54-6643726A1930}" presName="desTx" presStyleLbl="revTx" presStyleIdx="3" presStyleCnt="6">
        <dgm:presLayoutVars/>
      </dgm:prSet>
      <dgm:spPr/>
    </dgm:pt>
    <dgm:pt modelId="{142E49E8-9F7B-4211-8C4F-8876B074B11A}" type="pres">
      <dgm:prSet presAssocID="{AED7BDA1-16B2-4547-9FE7-8924697D60C5}" presName="sibTrans" presStyleCnt="0"/>
      <dgm:spPr/>
    </dgm:pt>
    <dgm:pt modelId="{CA365F90-D42F-4D98-B39E-7599805230F1}" type="pres">
      <dgm:prSet presAssocID="{7DFCBB8E-DD04-44DC-A361-1EAF3DFF1394}" presName="compNode" presStyleCnt="0"/>
      <dgm:spPr/>
    </dgm:pt>
    <dgm:pt modelId="{083A10B1-602F-47CB-A2B4-CBCD248C359F}" type="pres">
      <dgm:prSet presAssocID="{7DFCBB8E-DD04-44DC-A361-1EAF3DFF13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AF172763-5BF6-43C1-A214-2A533640D9A3}" type="pres">
      <dgm:prSet presAssocID="{7DFCBB8E-DD04-44DC-A361-1EAF3DFF1394}" presName="iconSpace" presStyleCnt="0"/>
      <dgm:spPr/>
    </dgm:pt>
    <dgm:pt modelId="{320B732D-6F5A-40CB-BFFA-D4A2C723477D}" type="pres">
      <dgm:prSet presAssocID="{7DFCBB8E-DD04-44DC-A361-1EAF3DFF1394}" presName="parTx" presStyleLbl="revTx" presStyleIdx="4" presStyleCnt="6">
        <dgm:presLayoutVars>
          <dgm:chMax val="0"/>
          <dgm:chPref val="0"/>
        </dgm:presLayoutVars>
      </dgm:prSet>
      <dgm:spPr/>
    </dgm:pt>
    <dgm:pt modelId="{3205E818-4D6F-4025-9CD2-0BC22001612C}" type="pres">
      <dgm:prSet presAssocID="{7DFCBB8E-DD04-44DC-A361-1EAF3DFF1394}" presName="txSpace" presStyleCnt="0"/>
      <dgm:spPr/>
    </dgm:pt>
    <dgm:pt modelId="{37716708-B2A7-4634-AC4E-1ED3B0E8D614}" type="pres">
      <dgm:prSet presAssocID="{7DFCBB8E-DD04-44DC-A361-1EAF3DFF1394}" presName="desTx" presStyleLbl="revTx" presStyleIdx="5" presStyleCnt="6">
        <dgm:presLayoutVars/>
      </dgm:prSet>
      <dgm:spPr/>
    </dgm:pt>
  </dgm:ptLst>
  <dgm:cxnLst>
    <dgm:cxn modelId="{99D42520-80EE-412F-872F-D7597B86A046}" type="presOf" srcId="{7DFCBB8E-DD04-44DC-A361-1EAF3DFF1394}" destId="{320B732D-6F5A-40CB-BFFA-D4A2C723477D}" srcOrd="0" destOrd="0" presId="urn:microsoft.com/office/officeart/2018/2/layout/IconLabelDescriptionList"/>
    <dgm:cxn modelId="{DC53EC27-832B-4326-A864-A5CB5F79058C}" type="presOf" srcId="{B8D0F3E7-4EFD-4F63-AB54-6643726A1930}" destId="{E61D7598-34A8-4C52-A398-11425471B9C2}" srcOrd="0" destOrd="0" presId="urn:microsoft.com/office/officeart/2018/2/layout/IconLabelDescriptionList"/>
    <dgm:cxn modelId="{7EE9AE32-32E4-4915-B69A-082DCE06EB87}" type="presOf" srcId="{ABFB733E-23DB-4853-ADE3-F1D314D41655}" destId="{F37688DE-8C40-4EB8-A7AE-F7D2A3BD1448}" srcOrd="0" destOrd="0" presId="urn:microsoft.com/office/officeart/2018/2/layout/IconLabelDescriptionList"/>
    <dgm:cxn modelId="{E8935544-79E2-4342-BC6A-AC7A53617698}" type="presOf" srcId="{7DCD0C87-27C0-4374-AF27-FB8FD2B88E4D}" destId="{92182081-FB71-4BC2-90D6-D9394433A32E}" srcOrd="0" destOrd="0" presId="urn:microsoft.com/office/officeart/2018/2/layout/IconLabelDescriptionList"/>
    <dgm:cxn modelId="{B54EEB50-4D12-4245-B11C-2F22A046493C}" srcId="{ABFB733E-23DB-4853-ADE3-F1D314D41655}" destId="{7DFCBB8E-DD04-44DC-A361-1EAF3DFF1394}" srcOrd="2" destOrd="0" parTransId="{32F1012F-7813-48EF-AAF1-CD67C1201D64}" sibTransId="{15BC9D83-1B76-4035-A172-2DDFA9405937}"/>
    <dgm:cxn modelId="{0383B860-06FC-4DE2-B064-93D796F56222}" srcId="{B8D0F3E7-4EFD-4F63-AB54-6643726A1930}" destId="{46483C05-3641-40FB-9E6E-3671E5DE337C}" srcOrd="0" destOrd="0" parTransId="{30FB1861-90BC-4A4C-B5B5-7BA1F1C7B69E}" sibTransId="{F11B0893-1740-4DEF-84DF-696381513E3B}"/>
    <dgm:cxn modelId="{977DFD66-2A79-4F1F-91F8-F144E0821166}" srcId="{7DFCBB8E-DD04-44DC-A361-1EAF3DFF1394}" destId="{654DE675-51E9-4466-B0BD-93A6923ADB08}" srcOrd="0" destOrd="0" parTransId="{8EDB5E1C-56E8-4AE0-B19F-B0D85933C02E}" sibTransId="{3F2D1486-2B9A-4B52-A845-3C94708913B8}"/>
    <dgm:cxn modelId="{B5DB0F68-7166-4B97-83E2-84B1C8E01408}" type="presOf" srcId="{654DE675-51E9-4466-B0BD-93A6923ADB08}" destId="{37716708-B2A7-4634-AC4E-1ED3B0E8D614}" srcOrd="0" destOrd="0" presId="urn:microsoft.com/office/officeart/2018/2/layout/IconLabelDescriptionList"/>
    <dgm:cxn modelId="{74D8B96A-A94F-4A19-A1DD-D8E4EC764688}" type="presOf" srcId="{46483C05-3641-40FB-9E6E-3671E5DE337C}" destId="{1D11396A-5702-469C-B3B2-B63933CFF7FA}" srcOrd="0" destOrd="0" presId="urn:microsoft.com/office/officeart/2018/2/layout/IconLabelDescriptionList"/>
    <dgm:cxn modelId="{5EF26673-6E7D-4379-B3C5-28626977C7A6}" srcId="{7DCD0C87-27C0-4374-AF27-FB8FD2B88E4D}" destId="{67AF97E0-81AD-4414-B601-9631258C5028}" srcOrd="0" destOrd="0" parTransId="{E366D8DA-D93D-4555-911A-50321B4AF2E0}" sibTransId="{92D619BF-6EE0-4195-B647-0BAC3986A937}"/>
    <dgm:cxn modelId="{198DC3E6-E917-4153-9EA9-C76B49572B75}" srcId="{ABFB733E-23DB-4853-ADE3-F1D314D41655}" destId="{7DCD0C87-27C0-4374-AF27-FB8FD2B88E4D}" srcOrd="0" destOrd="0" parTransId="{D9CC5B0A-6422-4C48-9C60-F1B82D657D40}" sibTransId="{43CC8B35-874A-45BF-9B4B-2969FDEF2BDB}"/>
    <dgm:cxn modelId="{8B3072F0-FB9E-4B94-8985-DAD18FF409D4}" srcId="{ABFB733E-23DB-4853-ADE3-F1D314D41655}" destId="{B8D0F3E7-4EFD-4F63-AB54-6643726A1930}" srcOrd="1" destOrd="0" parTransId="{1970FE99-DE0B-40F7-9D10-1A46723E38FD}" sibTransId="{AED7BDA1-16B2-4547-9FE7-8924697D60C5}"/>
    <dgm:cxn modelId="{5BEED0FE-3820-447F-AE87-14A7D3EB72BD}" type="presOf" srcId="{67AF97E0-81AD-4414-B601-9631258C5028}" destId="{E8427FDA-C4E3-462F-BD3A-04F6EFB59956}" srcOrd="0" destOrd="0" presId="urn:microsoft.com/office/officeart/2018/2/layout/IconLabelDescriptionList"/>
    <dgm:cxn modelId="{50D9D5E6-762B-4D40-B4F2-7A4E644FB8D8}" type="presParOf" srcId="{F37688DE-8C40-4EB8-A7AE-F7D2A3BD1448}" destId="{41E518CD-AE29-410F-9A3A-E2509CCBF714}" srcOrd="0" destOrd="0" presId="urn:microsoft.com/office/officeart/2018/2/layout/IconLabelDescriptionList"/>
    <dgm:cxn modelId="{31F99411-3D1E-4202-870E-2830E781F918}" type="presParOf" srcId="{41E518CD-AE29-410F-9A3A-E2509CCBF714}" destId="{C32E853C-F2C7-4338-B0B3-7B42D89473CD}" srcOrd="0" destOrd="0" presId="urn:microsoft.com/office/officeart/2018/2/layout/IconLabelDescriptionList"/>
    <dgm:cxn modelId="{202A550F-C391-40F6-A983-84A05860E168}" type="presParOf" srcId="{41E518CD-AE29-410F-9A3A-E2509CCBF714}" destId="{D7F333B0-A9C5-49A8-9AD2-863C8B6AB686}" srcOrd="1" destOrd="0" presId="urn:microsoft.com/office/officeart/2018/2/layout/IconLabelDescriptionList"/>
    <dgm:cxn modelId="{78F3FECF-DA6A-4056-A849-B156CA0EF00D}" type="presParOf" srcId="{41E518CD-AE29-410F-9A3A-E2509CCBF714}" destId="{92182081-FB71-4BC2-90D6-D9394433A32E}" srcOrd="2" destOrd="0" presId="urn:microsoft.com/office/officeart/2018/2/layout/IconLabelDescriptionList"/>
    <dgm:cxn modelId="{1CD52E88-E832-499C-AA11-C3B6D0D72714}" type="presParOf" srcId="{41E518CD-AE29-410F-9A3A-E2509CCBF714}" destId="{47F1F396-F3F5-4E5D-8B99-E0AF47168C76}" srcOrd="3" destOrd="0" presId="urn:microsoft.com/office/officeart/2018/2/layout/IconLabelDescriptionList"/>
    <dgm:cxn modelId="{6F76A578-294C-4255-B097-DF88A57EE1B8}" type="presParOf" srcId="{41E518CD-AE29-410F-9A3A-E2509CCBF714}" destId="{E8427FDA-C4E3-462F-BD3A-04F6EFB59956}" srcOrd="4" destOrd="0" presId="urn:microsoft.com/office/officeart/2018/2/layout/IconLabelDescriptionList"/>
    <dgm:cxn modelId="{A80824C6-001D-48CC-A758-0EA2A0CDD2A2}" type="presParOf" srcId="{F37688DE-8C40-4EB8-A7AE-F7D2A3BD1448}" destId="{6067AA61-8FF7-447B-9B99-82C8D75602AD}" srcOrd="1" destOrd="0" presId="urn:microsoft.com/office/officeart/2018/2/layout/IconLabelDescriptionList"/>
    <dgm:cxn modelId="{FB6C2867-EE51-4B5F-9E1A-C27DD9FA0BD7}" type="presParOf" srcId="{F37688DE-8C40-4EB8-A7AE-F7D2A3BD1448}" destId="{36D79B5C-E211-4F71-AA6C-B55D67DE9563}" srcOrd="2" destOrd="0" presId="urn:microsoft.com/office/officeart/2018/2/layout/IconLabelDescriptionList"/>
    <dgm:cxn modelId="{C823D7F4-D573-4A6C-BE35-F9BE83CF9B32}" type="presParOf" srcId="{36D79B5C-E211-4F71-AA6C-B55D67DE9563}" destId="{A1601FFB-CEC1-43E7-B417-B0E7EAB8F3C8}" srcOrd="0" destOrd="0" presId="urn:microsoft.com/office/officeart/2018/2/layout/IconLabelDescriptionList"/>
    <dgm:cxn modelId="{9AE12020-47DA-4EF8-A6E9-EBFC0505AA04}" type="presParOf" srcId="{36D79B5C-E211-4F71-AA6C-B55D67DE9563}" destId="{EB15A8B6-D733-48AC-8F90-342A10AEFA43}" srcOrd="1" destOrd="0" presId="urn:microsoft.com/office/officeart/2018/2/layout/IconLabelDescriptionList"/>
    <dgm:cxn modelId="{93E999D7-36D3-4537-9196-8B7304945AAB}" type="presParOf" srcId="{36D79B5C-E211-4F71-AA6C-B55D67DE9563}" destId="{E61D7598-34A8-4C52-A398-11425471B9C2}" srcOrd="2" destOrd="0" presId="urn:microsoft.com/office/officeart/2018/2/layout/IconLabelDescriptionList"/>
    <dgm:cxn modelId="{BC5CF946-6A63-450B-B0A5-2718E879874F}" type="presParOf" srcId="{36D79B5C-E211-4F71-AA6C-B55D67DE9563}" destId="{C08655C8-5AC3-4A03-8851-67133189AE24}" srcOrd="3" destOrd="0" presId="urn:microsoft.com/office/officeart/2018/2/layout/IconLabelDescriptionList"/>
    <dgm:cxn modelId="{6408DB1D-E3C4-43A2-94F7-ED35949CBD3C}" type="presParOf" srcId="{36D79B5C-E211-4F71-AA6C-B55D67DE9563}" destId="{1D11396A-5702-469C-B3B2-B63933CFF7FA}" srcOrd="4" destOrd="0" presId="urn:microsoft.com/office/officeart/2018/2/layout/IconLabelDescriptionList"/>
    <dgm:cxn modelId="{80F63D83-31B8-469C-92D2-68EA8A71287C}" type="presParOf" srcId="{F37688DE-8C40-4EB8-A7AE-F7D2A3BD1448}" destId="{142E49E8-9F7B-4211-8C4F-8876B074B11A}" srcOrd="3" destOrd="0" presId="urn:microsoft.com/office/officeart/2018/2/layout/IconLabelDescriptionList"/>
    <dgm:cxn modelId="{70203645-BA4A-4894-8FA0-028F073593B4}" type="presParOf" srcId="{F37688DE-8C40-4EB8-A7AE-F7D2A3BD1448}" destId="{CA365F90-D42F-4D98-B39E-7599805230F1}" srcOrd="4" destOrd="0" presId="urn:microsoft.com/office/officeart/2018/2/layout/IconLabelDescriptionList"/>
    <dgm:cxn modelId="{28291F6B-F158-4FE8-9F37-5CAA7384D4AF}" type="presParOf" srcId="{CA365F90-D42F-4D98-B39E-7599805230F1}" destId="{083A10B1-602F-47CB-A2B4-CBCD248C359F}" srcOrd="0" destOrd="0" presId="urn:microsoft.com/office/officeart/2018/2/layout/IconLabelDescriptionList"/>
    <dgm:cxn modelId="{7736B1A4-CEE4-4D9C-823B-E57EEB3558ED}" type="presParOf" srcId="{CA365F90-D42F-4D98-B39E-7599805230F1}" destId="{AF172763-5BF6-43C1-A214-2A533640D9A3}" srcOrd="1" destOrd="0" presId="urn:microsoft.com/office/officeart/2018/2/layout/IconLabelDescriptionList"/>
    <dgm:cxn modelId="{7E369181-C082-4ACD-A77B-064B9E2E4505}" type="presParOf" srcId="{CA365F90-D42F-4D98-B39E-7599805230F1}" destId="{320B732D-6F5A-40CB-BFFA-D4A2C723477D}" srcOrd="2" destOrd="0" presId="urn:microsoft.com/office/officeart/2018/2/layout/IconLabelDescriptionList"/>
    <dgm:cxn modelId="{752C89F2-0E43-44CA-8040-87FDDB439ED4}" type="presParOf" srcId="{CA365F90-D42F-4D98-B39E-7599805230F1}" destId="{3205E818-4D6F-4025-9CD2-0BC22001612C}" srcOrd="3" destOrd="0" presId="urn:microsoft.com/office/officeart/2018/2/layout/IconLabelDescriptionList"/>
    <dgm:cxn modelId="{77F5C11D-8E94-4629-B8ED-08BC7C93774B}" type="presParOf" srcId="{CA365F90-D42F-4D98-B39E-7599805230F1}" destId="{37716708-B2A7-4634-AC4E-1ED3B0E8D61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E853C-F2C7-4338-B0B3-7B42D89473CD}">
      <dsp:nvSpPr>
        <dsp:cNvPr id="0" name=""/>
        <dsp:cNvSpPr/>
      </dsp:nvSpPr>
      <dsp:spPr>
        <a:xfrm>
          <a:off x="6167" y="22356"/>
          <a:ext cx="858520" cy="858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182081-FB71-4BC2-90D6-D9394433A32E}">
      <dsp:nvSpPr>
        <dsp:cNvPr id="0" name=""/>
        <dsp:cNvSpPr/>
      </dsp:nvSpPr>
      <dsp:spPr>
        <a:xfrm>
          <a:off x="6167"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Motivation</a:t>
          </a:r>
        </a:p>
      </dsp:txBody>
      <dsp:txXfrm>
        <a:off x="6167" y="1019284"/>
        <a:ext cx="2452914" cy="367937"/>
      </dsp:txXfrm>
    </dsp:sp>
    <dsp:sp modelId="{E8427FDA-C4E3-462F-BD3A-04F6EFB59956}">
      <dsp:nvSpPr>
        <dsp:cNvPr id="0" name=""/>
        <dsp:cNvSpPr/>
      </dsp:nvSpPr>
      <dsp:spPr>
        <a:xfrm>
          <a:off x="6167"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NYC Department of Health wants to compile a list of MTA stations that pose the greatest health hazard to people at high-risk for heat-related illnesses</a:t>
          </a:r>
        </a:p>
      </dsp:txBody>
      <dsp:txXfrm>
        <a:off x="6167" y="1451597"/>
        <a:ext cx="2452914" cy="1789549"/>
      </dsp:txXfrm>
    </dsp:sp>
    <dsp:sp modelId="{A1601FFB-CEC1-43E7-B417-B0E7EAB8F3C8}">
      <dsp:nvSpPr>
        <dsp:cNvPr id="0" name=""/>
        <dsp:cNvSpPr/>
      </dsp:nvSpPr>
      <dsp:spPr>
        <a:xfrm>
          <a:off x="2888342" y="22356"/>
          <a:ext cx="858520" cy="858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1D7598-34A8-4C52-A398-11425471B9C2}">
      <dsp:nvSpPr>
        <dsp:cNvPr id="0" name=""/>
        <dsp:cNvSpPr/>
      </dsp:nvSpPr>
      <dsp:spPr>
        <a:xfrm>
          <a:off x="2888342"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Objectives</a:t>
          </a:r>
        </a:p>
      </dsp:txBody>
      <dsp:txXfrm>
        <a:off x="2888342" y="1019284"/>
        <a:ext cx="2452914" cy="367937"/>
      </dsp:txXfrm>
    </dsp:sp>
    <dsp:sp modelId="{1D11396A-5702-469C-B3B2-B63933CFF7FA}">
      <dsp:nvSpPr>
        <dsp:cNvPr id="0" name=""/>
        <dsp:cNvSpPr/>
      </dsp:nvSpPr>
      <dsp:spPr>
        <a:xfrm>
          <a:off x="2888342"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Determine:</a:t>
          </a:r>
        </a:p>
        <a:p>
          <a:pPr marL="0" lvl="0" indent="0" algn="l" defTabSz="755650">
            <a:lnSpc>
              <a:spcPct val="90000"/>
            </a:lnSpc>
            <a:spcBef>
              <a:spcPct val="0"/>
            </a:spcBef>
            <a:spcAft>
              <a:spcPct val="35000"/>
            </a:spcAft>
            <a:buNone/>
          </a:pPr>
          <a:r>
            <a:rPr lang="en-US" sz="1700" kern="1200" dirty="0">
              <a:latin typeface="Helvetica" pitchFamily="2" charset="0"/>
            </a:rPr>
            <a:t>(1) the most crowded stations,</a:t>
          </a:r>
        </a:p>
        <a:p>
          <a:pPr marL="0" lvl="0" indent="0" algn="l" defTabSz="755650">
            <a:lnSpc>
              <a:spcPct val="90000"/>
            </a:lnSpc>
            <a:spcBef>
              <a:spcPct val="0"/>
            </a:spcBef>
            <a:spcAft>
              <a:spcPct val="35000"/>
            </a:spcAft>
            <a:buNone/>
          </a:pPr>
          <a:r>
            <a:rPr lang="en-US" sz="1700" kern="1200" dirty="0">
              <a:latin typeface="Helvetica" pitchFamily="2" charset="0"/>
            </a:rPr>
            <a:t>(2) the hottest stations,</a:t>
          </a:r>
        </a:p>
        <a:p>
          <a:pPr marL="0" lvl="0" indent="0" algn="l" defTabSz="755650">
            <a:lnSpc>
              <a:spcPct val="90000"/>
            </a:lnSpc>
            <a:spcBef>
              <a:spcPct val="0"/>
            </a:spcBef>
            <a:spcAft>
              <a:spcPct val="35000"/>
            </a:spcAft>
            <a:buNone/>
          </a:pPr>
          <a:r>
            <a:rPr lang="en-US" sz="1700" kern="1200" dirty="0">
              <a:latin typeface="Helvetica" pitchFamily="2" charset="0"/>
            </a:rPr>
            <a:t>(3) the highest risk stations due to the </a:t>
          </a:r>
          <a:r>
            <a:rPr lang="en-US" sz="1700" b="1" kern="1200" dirty="0">
              <a:latin typeface="Helvetica" pitchFamily="2" charset="0"/>
            </a:rPr>
            <a:t>combined</a:t>
          </a:r>
          <a:r>
            <a:rPr lang="en-US" sz="1700" kern="1200" dirty="0">
              <a:latin typeface="Helvetica" pitchFamily="2" charset="0"/>
            </a:rPr>
            <a:t> impact of these factors</a:t>
          </a:r>
        </a:p>
      </dsp:txBody>
      <dsp:txXfrm>
        <a:off x="2888342" y="1451597"/>
        <a:ext cx="2452914" cy="1789549"/>
      </dsp:txXfrm>
    </dsp:sp>
    <dsp:sp modelId="{083A10B1-602F-47CB-A2B4-CBCD248C359F}">
      <dsp:nvSpPr>
        <dsp:cNvPr id="0" name=""/>
        <dsp:cNvSpPr/>
      </dsp:nvSpPr>
      <dsp:spPr>
        <a:xfrm>
          <a:off x="5770517" y="22356"/>
          <a:ext cx="858520" cy="858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0B732D-6F5A-40CB-BFFA-D4A2C723477D}">
      <dsp:nvSpPr>
        <dsp:cNvPr id="0" name=""/>
        <dsp:cNvSpPr/>
      </dsp:nvSpPr>
      <dsp:spPr>
        <a:xfrm>
          <a:off x="5770517"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Results</a:t>
          </a:r>
        </a:p>
      </dsp:txBody>
      <dsp:txXfrm>
        <a:off x="5770517" y="1019284"/>
        <a:ext cx="2452914" cy="367937"/>
      </dsp:txXfrm>
    </dsp:sp>
    <dsp:sp modelId="{37716708-B2A7-4634-AC4E-1ED3B0E8D614}">
      <dsp:nvSpPr>
        <dsp:cNvPr id="0" name=""/>
        <dsp:cNvSpPr/>
      </dsp:nvSpPr>
      <dsp:spPr>
        <a:xfrm>
          <a:off x="5770517"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Interactive map to find high-risk stations and to search for nearby stations with lower risk indices</a:t>
          </a:r>
        </a:p>
      </dsp:txBody>
      <dsp:txXfrm>
        <a:off x="5770517" y="1451597"/>
        <a:ext cx="2452914" cy="1789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E853C-F2C7-4338-B0B3-7B42D89473CD}">
      <dsp:nvSpPr>
        <dsp:cNvPr id="0" name=""/>
        <dsp:cNvSpPr/>
      </dsp:nvSpPr>
      <dsp:spPr>
        <a:xfrm>
          <a:off x="6167" y="22356"/>
          <a:ext cx="858520" cy="858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182081-FB71-4BC2-90D6-D9394433A32E}">
      <dsp:nvSpPr>
        <dsp:cNvPr id="0" name=""/>
        <dsp:cNvSpPr/>
      </dsp:nvSpPr>
      <dsp:spPr>
        <a:xfrm>
          <a:off x="6167"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Motivation</a:t>
          </a:r>
        </a:p>
      </dsp:txBody>
      <dsp:txXfrm>
        <a:off x="6167" y="1019284"/>
        <a:ext cx="2452914" cy="367937"/>
      </dsp:txXfrm>
    </dsp:sp>
    <dsp:sp modelId="{E8427FDA-C4E3-462F-BD3A-04F6EFB59956}">
      <dsp:nvSpPr>
        <dsp:cNvPr id="0" name=""/>
        <dsp:cNvSpPr/>
      </dsp:nvSpPr>
      <dsp:spPr>
        <a:xfrm>
          <a:off x="6167"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NYC Department of Health wants to compile a list of MTA stations that pose the greatest health hazard to people at high-risk for heat-related illnesses</a:t>
          </a:r>
        </a:p>
      </dsp:txBody>
      <dsp:txXfrm>
        <a:off x="6167" y="1451597"/>
        <a:ext cx="2452914" cy="1789549"/>
      </dsp:txXfrm>
    </dsp:sp>
    <dsp:sp modelId="{A1601FFB-CEC1-43E7-B417-B0E7EAB8F3C8}">
      <dsp:nvSpPr>
        <dsp:cNvPr id="0" name=""/>
        <dsp:cNvSpPr/>
      </dsp:nvSpPr>
      <dsp:spPr>
        <a:xfrm>
          <a:off x="2888342" y="22356"/>
          <a:ext cx="858520" cy="858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1D7598-34A8-4C52-A398-11425471B9C2}">
      <dsp:nvSpPr>
        <dsp:cNvPr id="0" name=""/>
        <dsp:cNvSpPr/>
      </dsp:nvSpPr>
      <dsp:spPr>
        <a:xfrm>
          <a:off x="2888342"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Objectives</a:t>
          </a:r>
        </a:p>
      </dsp:txBody>
      <dsp:txXfrm>
        <a:off x="2888342" y="1019284"/>
        <a:ext cx="2452914" cy="367937"/>
      </dsp:txXfrm>
    </dsp:sp>
    <dsp:sp modelId="{1D11396A-5702-469C-B3B2-B63933CFF7FA}">
      <dsp:nvSpPr>
        <dsp:cNvPr id="0" name=""/>
        <dsp:cNvSpPr/>
      </dsp:nvSpPr>
      <dsp:spPr>
        <a:xfrm>
          <a:off x="2888342"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Determine:</a:t>
          </a:r>
        </a:p>
        <a:p>
          <a:pPr marL="0" lvl="0" indent="0" algn="l" defTabSz="755650">
            <a:lnSpc>
              <a:spcPct val="90000"/>
            </a:lnSpc>
            <a:spcBef>
              <a:spcPct val="0"/>
            </a:spcBef>
            <a:spcAft>
              <a:spcPct val="35000"/>
            </a:spcAft>
            <a:buNone/>
          </a:pPr>
          <a:r>
            <a:rPr lang="en-US" sz="1700" kern="1200" dirty="0">
              <a:latin typeface="Helvetica" pitchFamily="2" charset="0"/>
            </a:rPr>
            <a:t>(1) the most crowded stations,</a:t>
          </a:r>
        </a:p>
        <a:p>
          <a:pPr marL="0" lvl="0" indent="0" algn="l" defTabSz="755650">
            <a:lnSpc>
              <a:spcPct val="90000"/>
            </a:lnSpc>
            <a:spcBef>
              <a:spcPct val="0"/>
            </a:spcBef>
            <a:spcAft>
              <a:spcPct val="35000"/>
            </a:spcAft>
            <a:buNone/>
          </a:pPr>
          <a:r>
            <a:rPr lang="en-US" sz="1700" kern="1200" dirty="0">
              <a:latin typeface="Helvetica" pitchFamily="2" charset="0"/>
            </a:rPr>
            <a:t>(2) the hottest stations,</a:t>
          </a:r>
        </a:p>
        <a:p>
          <a:pPr marL="0" lvl="0" indent="0" algn="l" defTabSz="755650">
            <a:lnSpc>
              <a:spcPct val="90000"/>
            </a:lnSpc>
            <a:spcBef>
              <a:spcPct val="0"/>
            </a:spcBef>
            <a:spcAft>
              <a:spcPct val="35000"/>
            </a:spcAft>
            <a:buNone/>
          </a:pPr>
          <a:r>
            <a:rPr lang="en-US" sz="1700" kern="1200" dirty="0">
              <a:latin typeface="Helvetica" pitchFamily="2" charset="0"/>
            </a:rPr>
            <a:t>(3) the highest risk stations due to the </a:t>
          </a:r>
          <a:r>
            <a:rPr lang="en-US" sz="1700" b="1" kern="1200" dirty="0">
              <a:latin typeface="Helvetica" pitchFamily="2" charset="0"/>
            </a:rPr>
            <a:t>combined</a:t>
          </a:r>
          <a:r>
            <a:rPr lang="en-US" sz="1700" kern="1200" dirty="0">
              <a:latin typeface="Helvetica" pitchFamily="2" charset="0"/>
            </a:rPr>
            <a:t> impact of these factors</a:t>
          </a:r>
        </a:p>
      </dsp:txBody>
      <dsp:txXfrm>
        <a:off x="2888342" y="1451597"/>
        <a:ext cx="2452914" cy="1789549"/>
      </dsp:txXfrm>
    </dsp:sp>
    <dsp:sp modelId="{083A10B1-602F-47CB-A2B4-CBCD248C359F}">
      <dsp:nvSpPr>
        <dsp:cNvPr id="0" name=""/>
        <dsp:cNvSpPr/>
      </dsp:nvSpPr>
      <dsp:spPr>
        <a:xfrm>
          <a:off x="5770517" y="22356"/>
          <a:ext cx="858520" cy="858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0B732D-6F5A-40CB-BFFA-D4A2C723477D}">
      <dsp:nvSpPr>
        <dsp:cNvPr id="0" name=""/>
        <dsp:cNvSpPr/>
      </dsp:nvSpPr>
      <dsp:spPr>
        <a:xfrm>
          <a:off x="5770517"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Results</a:t>
          </a:r>
        </a:p>
      </dsp:txBody>
      <dsp:txXfrm>
        <a:off x="5770517" y="1019284"/>
        <a:ext cx="2452914" cy="367937"/>
      </dsp:txXfrm>
    </dsp:sp>
    <dsp:sp modelId="{37716708-B2A7-4634-AC4E-1ED3B0E8D614}">
      <dsp:nvSpPr>
        <dsp:cNvPr id="0" name=""/>
        <dsp:cNvSpPr/>
      </dsp:nvSpPr>
      <dsp:spPr>
        <a:xfrm>
          <a:off x="5770517"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Interactive map to find high-risk stations and to search for nearby stations with lower risk indices</a:t>
          </a:r>
        </a:p>
      </dsp:txBody>
      <dsp:txXfrm>
        <a:off x="5770517" y="1451597"/>
        <a:ext cx="2452914" cy="17895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E853C-F2C7-4338-B0B3-7B42D89473CD}">
      <dsp:nvSpPr>
        <dsp:cNvPr id="0" name=""/>
        <dsp:cNvSpPr/>
      </dsp:nvSpPr>
      <dsp:spPr>
        <a:xfrm>
          <a:off x="6167" y="22356"/>
          <a:ext cx="858520" cy="858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182081-FB71-4BC2-90D6-D9394433A32E}">
      <dsp:nvSpPr>
        <dsp:cNvPr id="0" name=""/>
        <dsp:cNvSpPr/>
      </dsp:nvSpPr>
      <dsp:spPr>
        <a:xfrm>
          <a:off x="6167"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Motivation</a:t>
          </a:r>
        </a:p>
      </dsp:txBody>
      <dsp:txXfrm>
        <a:off x="6167" y="1019284"/>
        <a:ext cx="2452914" cy="367937"/>
      </dsp:txXfrm>
    </dsp:sp>
    <dsp:sp modelId="{E8427FDA-C4E3-462F-BD3A-04F6EFB59956}">
      <dsp:nvSpPr>
        <dsp:cNvPr id="0" name=""/>
        <dsp:cNvSpPr/>
      </dsp:nvSpPr>
      <dsp:spPr>
        <a:xfrm>
          <a:off x="6167"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NYC Department of Health wants to compile a list of MTA stations that pose the greatest health hazard to people at high-risk for heat-related illnesses</a:t>
          </a:r>
        </a:p>
      </dsp:txBody>
      <dsp:txXfrm>
        <a:off x="6167" y="1451597"/>
        <a:ext cx="2452914" cy="1789549"/>
      </dsp:txXfrm>
    </dsp:sp>
    <dsp:sp modelId="{A1601FFB-CEC1-43E7-B417-B0E7EAB8F3C8}">
      <dsp:nvSpPr>
        <dsp:cNvPr id="0" name=""/>
        <dsp:cNvSpPr/>
      </dsp:nvSpPr>
      <dsp:spPr>
        <a:xfrm>
          <a:off x="2888342" y="22356"/>
          <a:ext cx="858520" cy="858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1D7598-34A8-4C52-A398-11425471B9C2}">
      <dsp:nvSpPr>
        <dsp:cNvPr id="0" name=""/>
        <dsp:cNvSpPr/>
      </dsp:nvSpPr>
      <dsp:spPr>
        <a:xfrm>
          <a:off x="2888342"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Objectives</a:t>
          </a:r>
        </a:p>
      </dsp:txBody>
      <dsp:txXfrm>
        <a:off x="2888342" y="1019284"/>
        <a:ext cx="2452914" cy="367937"/>
      </dsp:txXfrm>
    </dsp:sp>
    <dsp:sp modelId="{1D11396A-5702-469C-B3B2-B63933CFF7FA}">
      <dsp:nvSpPr>
        <dsp:cNvPr id="0" name=""/>
        <dsp:cNvSpPr/>
      </dsp:nvSpPr>
      <dsp:spPr>
        <a:xfrm>
          <a:off x="2888342"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Determine:</a:t>
          </a:r>
        </a:p>
        <a:p>
          <a:pPr marL="0" lvl="0" indent="0" algn="l" defTabSz="755650">
            <a:lnSpc>
              <a:spcPct val="90000"/>
            </a:lnSpc>
            <a:spcBef>
              <a:spcPct val="0"/>
            </a:spcBef>
            <a:spcAft>
              <a:spcPct val="35000"/>
            </a:spcAft>
            <a:buNone/>
          </a:pPr>
          <a:r>
            <a:rPr lang="en-US" sz="1700" kern="1200" dirty="0">
              <a:latin typeface="Helvetica" pitchFamily="2" charset="0"/>
            </a:rPr>
            <a:t>(1) the most crowded stations,</a:t>
          </a:r>
        </a:p>
        <a:p>
          <a:pPr marL="0" lvl="0" indent="0" algn="l" defTabSz="755650">
            <a:lnSpc>
              <a:spcPct val="90000"/>
            </a:lnSpc>
            <a:spcBef>
              <a:spcPct val="0"/>
            </a:spcBef>
            <a:spcAft>
              <a:spcPct val="35000"/>
            </a:spcAft>
            <a:buNone/>
          </a:pPr>
          <a:r>
            <a:rPr lang="en-US" sz="1700" kern="1200" dirty="0">
              <a:latin typeface="Helvetica" pitchFamily="2" charset="0"/>
            </a:rPr>
            <a:t>(2) the hottest stations,</a:t>
          </a:r>
        </a:p>
        <a:p>
          <a:pPr marL="0" lvl="0" indent="0" algn="l" defTabSz="755650">
            <a:lnSpc>
              <a:spcPct val="90000"/>
            </a:lnSpc>
            <a:spcBef>
              <a:spcPct val="0"/>
            </a:spcBef>
            <a:spcAft>
              <a:spcPct val="35000"/>
            </a:spcAft>
            <a:buNone/>
          </a:pPr>
          <a:r>
            <a:rPr lang="en-US" sz="1700" kern="1200" dirty="0">
              <a:latin typeface="Helvetica" pitchFamily="2" charset="0"/>
            </a:rPr>
            <a:t>(3) the highest risk stations due to the </a:t>
          </a:r>
          <a:r>
            <a:rPr lang="en-US" sz="1700" b="1" kern="1200" dirty="0">
              <a:latin typeface="Helvetica" pitchFamily="2" charset="0"/>
            </a:rPr>
            <a:t>combined</a:t>
          </a:r>
          <a:r>
            <a:rPr lang="en-US" sz="1700" kern="1200" dirty="0">
              <a:latin typeface="Helvetica" pitchFamily="2" charset="0"/>
            </a:rPr>
            <a:t> impact of these factors</a:t>
          </a:r>
        </a:p>
      </dsp:txBody>
      <dsp:txXfrm>
        <a:off x="2888342" y="1451597"/>
        <a:ext cx="2452914" cy="1789549"/>
      </dsp:txXfrm>
    </dsp:sp>
    <dsp:sp modelId="{083A10B1-602F-47CB-A2B4-CBCD248C359F}">
      <dsp:nvSpPr>
        <dsp:cNvPr id="0" name=""/>
        <dsp:cNvSpPr/>
      </dsp:nvSpPr>
      <dsp:spPr>
        <a:xfrm>
          <a:off x="5770517" y="22356"/>
          <a:ext cx="858520" cy="858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0B732D-6F5A-40CB-BFFA-D4A2C723477D}">
      <dsp:nvSpPr>
        <dsp:cNvPr id="0" name=""/>
        <dsp:cNvSpPr/>
      </dsp:nvSpPr>
      <dsp:spPr>
        <a:xfrm>
          <a:off x="5770517"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Results</a:t>
          </a:r>
        </a:p>
      </dsp:txBody>
      <dsp:txXfrm>
        <a:off x="5770517" y="1019284"/>
        <a:ext cx="2452914" cy="367937"/>
      </dsp:txXfrm>
    </dsp:sp>
    <dsp:sp modelId="{37716708-B2A7-4634-AC4E-1ED3B0E8D614}">
      <dsp:nvSpPr>
        <dsp:cNvPr id="0" name=""/>
        <dsp:cNvSpPr/>
      </dsp:nvSpPr>
      <dsp:spPr>
        <a:xfrm>
          <a:off x="5770517"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Interactive map to find high-risk stations and to search for nearby stations with lower risk indices</a:t>
          </a:r>
        </a:p>
      </dsp:txBody>
      <dsp:txXfrm>
        <a:off x="5770517" y="1451597"/>
        <a:ext cx="2452914" cy="1789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E853C-F2C7-4338-B0B3-7B42D89473CD}">
      <dsp:nvSpPr>
        <dsp:cNvPr id="0" name=""/>
        <dsp:cNvSpPr/>
      </dsp:nvSpPr>
      <dsp:spPr>
        <a:xfrm>
          <a:off x="6167" y="22356"/>
          <a:ext cx="858520" cy="858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182081-FB71-4BC2-90D6-D9394433A32E}">
      <dsp:nvSpPr>
        <dsp:cNvPr id="0" name=""/>
        <dsp:cNvSpPr/>
      </dsp:nvSpPr>
      <dsp:spPr>
        <a:xfrm>
          <a:off x="6167"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Motivation</a:t>
          </a:r>
        </a:p>
      </dsp:txBody>
      <dsp:txXfrm>
        <a:off x="6167" y="1019284"/>
        <a:ext cx="2452914" cy="367937"/>
      </dsp:txXfrm>
    </dsp:sp>
    <dsp:sp modelId="{E8427FDA-C4E3-462F-BD3A-04F6EFB59956}">
      <dsp:nvSpPr>
        <dsp:cNvPr id="0" name=""/>
        <dsp:cNvSpPr/>
      </dsp:nvSpPr>
      <dsp:spPr>
        <a:xfrm>
          <a:off x="6167"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NYC Department of Health wants to compile a list of MTA stations that pose the greatest health hazard to people at high-risk for heat-related illnesses</a:t>
          </a:r>
        </a:p>
      </dsp:txBody>
      <dsp:txXfrm>
        <a:off x="6167" y="1451597"/>
        <a:ext cx="2452914" cy="1789549"/>
      </dsp:txXfrm>
    </dsp:sp>
    <dsp:sp modelId="{A1601FFB-CEC1-43E7-B417-B0E7EAB8F3C8}">
      <dsp:nvSpPr>
        <dsp:cNvPr id="0" name=""/>
        <dsp:cNvSpPr/>
      </dsp:nvSpPr>
      <dsp:spPr>
        <a:xfrm>
          <a:off x="2888342" y="22356"/>
          <a:ext cx="858520" cy="858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1D7598-34A8-4C52-A398-11425471B9C2}">
      <dsp:nvSpPr>
        <dsp:cNvPr id="0" name=""/>
        <dsp:cNvSpPr/>
      </dsp:nvSpPr>
      <dsp:spPr>
        <a:xfrm>
          <a:off x="2888342"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Objectives</a:t>
          </a:r>
        </a:p>
      </dsp:txBody>
      <dsp:txXfrm>
        <a:off x="2888342" y="1019284"/>
        <a:ext cx="2452914" cy="367937"/>
      </dsp:txXfrm>
    </dsp:sp>
    <dsp:sp modelId="{1D11396A-5702-469C-B3B2-B63933CFF7FA}">
      <dsp:nvSpPr>
        <dsp:cNvPr id="0" name=""/>
        <dsp:cNvSpPr/>
      </dsp:nvSpPr>
      <dsp:spPr>
        <a:xfrm>
          <a:off x="2888342"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Determine:</a:t>
          </a:r>
        </a:p>
        <a:p>
          <a:pPr marL="0" lvl="0" indent="0" algn="l" defTabSz="755650">
            <a:lnSpc>
              <a:spcPct val="90000"/>
            </a:lnSpc>
            <a:spcBef>
              <a:spcPct val="0"/>
            </a:spcBef>
            <a:spcAft>
              <a:spcPct val="35000"/>
            </a:spcAft>
            <a:buNone/>
          </a:pPr>
          <a:r>
            <a:rPr lang="en-US" sz="1700" kern="1200" dirty="0">
              <a:latin typeface="Helvetica" pitchFamily="2" charset="0"/>
            </a:rPr>
            <a:t>(1) the most crowded stations,</a:t>
          </a:r>
        </a:p>
        <a:p>
          <a:pPr marL="0" lvl="0" indent="0" algn="l" defTabSz="755650">
            <a:lnSpc>
              <a:spcPct val="90000"/>
            </a:lnSpc>
            <a:spcBef>
              <a:spcPct val="0"/>
            </a:spcBef>
            <a:spcAft>
              <a:spcPct val="35000"/>
            </a:spcAft>
            <a:buNone/>
          </a:pPr>
          <a:r>
            <a:rPr lang="en-US" sz="1700" kern="1200" dirty="0">
              <a:latin typeface="Helvetica" pitchFamily="2" charset="0"/>
            </a:rPr>
            <a:t>(2) the hottest stations,</a:t>
          </a:r>
        </a:p>
        <a:p>
          <a:pPr marL="0" lvl="0" indent="0" algn="l" defTabSz="755650">
            <a:lnSpc>
              <a:spcPct val="90000"/>
            </a:lnSpc>
            <a:spcBef>
              <a:spcPct val="0"/>
            </a:spcBef>
            <a:spcAft>
              <a:spcPct val="35000"/>
            </a:spcAft>
            <a:buNone/>
          </a:pPr>
          <a:r>
            <a:rPr lang="en-US" sz="1700" kern="1200" dirty="0">
              <a:latin typeface="Helvetica" pitchFamily="2" charset="0"/>
            </a:rPr>
            <a:t>(3) the highest risk stations due to the </a:t>
          </a:r>
          <a:r>
            <a:rPr lang="en-US" sz="1700" b="1" kern="1200" dirty="0">
              <a:latin typeface="Helvetica" pitchFamily="2" charset="0"/>
            </a:rPr>
            <a:t>combined</a:t>
          </a:r>
          <a:r>
            <a:rPr lang="en-US" sz="1700" kern="1200" dirty="0">
              <a:latin typeface="Helvetica" pitchFamily="2" charset="0"/>
            </a:rPr>
            <a:t> impact of these factors</a:t>
          </a:r>
        </a:p>
      </dsp:txBody>
      <dsp:txXfrm>
        <a:off x="2888342" y="1451597"/>
        <a:ext cx="2452914" cy="1789549"/>
      </dsp:txXfrm>
    </dsp:sp>
    <dsp:sp modelId="{083A10B1-602F-47CB-A2B4-CBCD248C359F}">
      <dsp:nvSpPr>
        <dsp:cNvPr id="0" name=""/>
        <dsp:cNvSpPr/>
      </dsp:nvSpPr>
      <dsp:spPr>
        <a:xfrm>
          <a:off x="5770517" y="22356"/>
          <a:ext cx="858520" cy="858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0B732D-6F5A-40CB-BFFA-D4A2C723477D}">
      <dsp:nvSpPr>
        <dsp:cNvPr id="0" name=""/>
        <dsp:cNvSpPr/>
      </dsp:nvSpPr>
      <dsp:spPr>
        <a:xfrm>
          <a:off x="5770517" y="1019284"/>
          <a:ext cx="2452914" cy="36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US" sz="3200" kern="1200" dirty="0">
              <a:latin typeface="Helvetica" pitchFamily="2" charset="0"/>
            </a:rPr>
            <a:t>Results</a:t>
          </a:r>
        </a:p>
      </dsp:txBody>
      <dsp:txXfrm>
        <a:off x="5770517" y="1019284"/>
        <a:ext cx="2452914" cy="367937"/>
      </dsp:txXfrm>
    </dsp:sp>
    <dsp:sp modelId="{37716708-B2A7-4634-AC4E-1ED3B0E8D614}">
      <dsp:nvSpPr>
        <dsp:cNvPr id="0" name=""/>
        <dsp:cNvSpPr/>
      </dsp:nvSpPr>
      <dsp:spPr>
        <a:xfrm>
          <a:off x="5770517" y="1451597"/>
          <a:ext cx="2452914" cy="1789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latin typeface="Helvetica" pitchFamily="2" charset="0"/>
            </a:rPr>
            <a:t>Interactive map to find high-risk stations and to search for nearby stations with lower risk indices</a:t>
          </a:r>
        </a:p>
      </dsp:txBody>
      <dsp:txXfrm>
        <a:off x="5770517" y="1451597"/>
        <a:ext cx="2452914" cy="178954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0113F5-5100-5E47-A838-F280CEF96AB6}" type="datetimeFigureOut">
              <a:rPr lang="en-US" smtClean="0"/>
              <a:t>7/23/21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A931D-CE33-5043-AD5D-2A942F5D0117}" type="slidenum">
              <a:rPr lang="en-US" smtClean="0"/>
              <a:t>‹#›</a:t>
            </a:fld>
            <a:endParaRPr lang="en-US"/>
          </a:p>
        </p:txBody>
      </p:sp>
    </p:spTree>
    <p:extLst>
      <p:ext uri="{BB962C8B-B14F-4D97-AF65-F5344CB8AC3E}">
        <p14:creationId xmlns:p14="http://schemas.microsoft.com/office/powerpoint/2010/main" val="323236775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 would like to present to you my work in developing an interactive map that can be used to assess heat-illness risk at each of New York City’s subway stations.</a:t>
            </a:r>
          </a:p>
        </p:txBody>
      </p:sp>
      <p:sp>
        <p:nvSpPr>
          <p:cNvPr id="4" name="Slide Number Placeholder 3"/>
          <p:cNvSpPr>
            <a:spLocks noGrp="1"/>
          </p:cNvSpPr>
          <p:nvPr>
            <p:ph type="sldNum" sz="quarter" idx="5"/>
          </p:nvPr>
        </p:nvSpPr>
        <p:spPr/>
        <p:txBody>
          <a:bodyPr/>
          <a:lstStyle/>
          <a:p>
            <a:fld id="{FEEA931D-CE33-5043-AD5D-2A942F5D0117}" type="slidenum">
              <a:rPr lang="en-US" smtClean="0"/>
              <a:t>1</a:t>
            </a:fld>
            <a:endParaRPr lang="en-US"/>
          </a:p>
        </p:txBody>
      </p:sp>
    </p:spTree>
    <p:extLst>
      <p:ext uri="{BB962C8B-B14F-4D97-AF65-F5344CB8AC3E}">
        <p14:creationId xmlns:p14="http://schemas.microsoft.com/office/powerpoint/2010/main" val="2613059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our results.</a:t>
            </a:r>
          </a:p>
          <a:p>
            <a:endParaRPr lang="en-US" dirty="0"/>
          </a:p>
          <a:p>
            <a:r>
              <a:rPr lang="en-US" dirty="0"/>
              <a:t>Here we show a map of the MTA stations in the New York City metro area, where each point, each station, is colored by its crowd index, where a crowd index of 10 indicates a very high number of total entries and therefore large crowds.</a:t>
            </a:r>
          </a:p>
          <a:p>
            <a:endParaRPr lang="en-US" dirty="0"/>
          </a:p>
          <a:p>
            <a:r>
              <a:rPr lang="en-US" dirty="0"/>
              <a:t>So that’s our crowd index, now the heat index</a:t>
            </a:r>
          </a:p>
        </p:txBody>
      </p:sp>
      <p:sp>
        <p:nvSpPr>
          <p:cNvPr id="4" name="Slide Number Placeholder 3"/>
          <p:cNvSpPr>
            <a:spLocks noGrp="1"/>
          </p:cNvSpPr>
          <p:nvPr>
            <p:ph type="sldNum" sz="quarter" idx="5"/>
          </p:nvPr>
        </p:nvSpPr>
        <p:spPr/>
        <p:txBody>
          <a:bodyPr/>
          <a:lstStyle/>
          <a:p>
            <a:fld id="{FEEA931D-CE33-5043-AD5D-2A942F5D0117}" type="slidenum">
              <a:rPr lang="en-US" smtClean="0"/>
              <a:t>10</a:t>
            </a:fld>
            <a:endParaRPr lang="en-US"/>
          </a:p>
        </p:txBody>
      </p:sp>
    </p:spTree>
    <p:extLst>
      <p:ext uri="{BB962C8B-B14F-4D97-AF65-F5344CB8AC3E}">
        <p14:creationId xmlns:p14="http://schemas.microsoft.com/office/powerpoint/2010/main" val="1503671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shows the entire land area of New York City, where areas are colored by the heat index, where a higher heat index indicates higher land surface temperatures. And this range of heat indices corresponds to a range in temperature of about 15 degrees F.</a:t>
            </a:r>
          </a:p>
          <a:p>
            <a:endParaRPr lang="en-US" dirty="0"/>
          </a:p>
          <a:p>
            <a:r>
              <a:rPr lang="en-US" dirty="0"/>
              <a:t>Here, it becomes fairly obvious that green spaces and waterfront areas tend to be cooler, while airports and denser city areas tend to be hotter</a:t>
            </a:r>
          </a:p>
          <a:p>
            <a:endParaRPr lang="en-US" dirty="0"/>
          </a:p>
        </p:txBody>
      </p:sp>
      <p:sp>
        <p:nvSpPr>
          <p:cNvPr id="4" name="Slide Number Placeholder 3"/>
          <p:cNvSpPr>
            <a:spLocks noGrp="1"/>
          </p:cNvSpPr>
          <p:nvPr>
            <p:ph type="sldNum" sz="quarter" idx="5"/>
          </p:nvPr>
        </p:nvSpPr>
        <p:spPr/>
        <p:txBody>
          <a:bodyPr/>
          <a:lstStyle/>
          <a:p>
            <a:fld id="{FEEA931D-CE33-5043-AD5D-2A942F5D0117}" type="slidenum">
              <a:rPr lang="en-US" smtClean="0"/>
              <a:t>11</a:t>
            </a:fld>
            <a:endParaRPr lang="en-US"/>
          </a:p>
        </p:txBody>
      </p:sp>
    </p:spTree>
    <p:extLst>
      <p:ext uri="{BB962C8B-B14F-4D97-AF65-F5344CB8AC3E}">
        <p14:creationId xmlns:p14="http://schemas.microsoft.com/office/powerpoint/2010/main" val="3733955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combining those two datasets, we can now create a risk index which incorporates the risk of heat-illness due to both of those factors.</a:t>
            </a:r>
          </a:p>
          <a:p>
            <a:endParaRPr lang="en-US" dirty="0"/>
          </a:p>
          <a:p>
            <a:r>
              <a:rPr lang="en-US" dirty="0"/>
              <a:t>Here, for each station, we show its crowd index versus its heat index, colored by this new risk index.</a:t>
            </a:r>
          </a:p>
        </p:txBody>
      </p:sp>
      <p:sp>
        <p:nvSpPr>
          <p:cNvPr id="4" name="Slide Number Placeholder 3"/>
          <p:cNvSpPr>
            <a:spLocks noGrp="1"/>
          </p:cNvSpPr>
          <p:nvPr>
            <p:ph type="sldNum" sz="quarter" idx="5"/>
          </p:nvPr>
        </p:nvSpPr>
        <p:spPr/>
        <p:txBody>
          <a:bodyPr/>
          <a:lstStyle/>
          <a:p>
            <a:fld id="{FEEA931D-CE33-5043-AD5D-2A942F5D0117}" type="slidenum">
              <a:rPr lang="en-US" smtClean="0"/>
              <a:t>12</a:t>
            </a:fld>
            <a:endParaRPr lang="en-US"/>
          </a:p>
        </p:txBody>
      </p:sp>
    </p:spTree>
    <p:extLst>
      <p:ext uri="{BB962C8B-B14F-4D97-AF65-F5344CB8AC3E}">
        <p14:creationId xmlns:p14="http://schemas.microsoft.com/office/powerpoint/2010/main" val="1279118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top five riskiest stations for heat-illness, and, as you can see these stations have both very high heat indices and high crowd indices.</a:t>
            </a:r>
          </a:p>
        </p:txBody>
      </p:sp>
      <p:sp>
        <p:nvSpPr>
          <p:cNvPr id="4" name="Slide Number Placeholder 3"/>
          <p:cNvSpPr>
            <a:spLocks noGrp="1"/>
          </p:cNvSpPr>
          <p:nvPr>
            <p:ph type="sldNum" sz="quarter" idx="5"/>
          </p:nvPr>
        </p:nvSpPr>
        <p:spPr/>
        <p:txBody>
          <a:bodyPr/>
          <a:lstStyle/>
          <a:p>
            <a:fld id="{FEEA931D-CE33-5043-AD5D-2A942F5D0117}" type="slidenum">
              <a:rPr lang="en-US" smtClean="0"/>
              <a:t>13</a:t>
            </a:fld>
            <a:endParaRPr lang="en-US"/>
          </a:p>
        </p:txBody>
      </p:sp>
    </p:spTree>
    <p:extLst>
      <p:ext uri="{BB962C8B-B14F-4D97-AF65-F5344CB8AC3E}">
        <p14:creationId xmlns:p14="http://schemas.microsoft.com/office/powerpoint/2010/main" val="393016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Though other stations are busier, particularly some of the biggest Manhattan stations, they are not in the hottest parts of the city, and therefore have lower risk indices.</a:t>
            </a:r>
          </a:p>
        </p:txBody>
      </p:sp>
      <p:sp>
        <p:nvSpPr>
          <p:cNvPr id="4" name="Slide Number Placeholder 3"/>
          <p:cNvSpPr>
            <a:spLocks noGrp="1"/>
          </p:cNvSpPr>
          <p:nvPr>
            <p:ph type="sldNum" sz="quarter" idx="5"/>
          </p:nvPr>
        </p:nvSpPr>
        <p:spPr/>
        <p:txBody>
          <a:bodyPr/>
          <a:lstStyle/>
          <a:p>
            <a:fld id="{FEEA931D-CE33-5043-AD5D-2A942F5D0117}" type="slidenum">
              <a:rPr lang="en-US" smtClean="0"/>
              <a:t>14</a:t>
            </a:fld>
            <a:endParaRPr lang="en-US"/>
          </a:p>
        </p:txBody>
      </p:sp>
    </p:spTree>
    <p:extLst>
      <p:ext uri="{BB962C8B-B14F-4D97-AF65-F5344CB8AC3E}">
        <p14:creationId xmlns:p14="http://schemas.microsoft.com/office/powerpoint/2010/main" val="2522601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make this analysis useful and accessible to the public, we’ve created an interactive Tableau dashboard, which you can access at this link or by scanning this QR code, so that any MTA transit user can explore stations that are nearby the ones they usually frequent, and possibly chose another station that poses a lesser risk for heat-related illnesses.</a:t>
            </a:r>
          </a:p>
        </p:txBody>
      </p:sp>
      <p:sp>
        <p:nvSpPr>
          <p:cNvPr id="4" name="Slide Number Placeholder 3"/>
          <p:cNvSpPr>
            <a:spLocks noGrp="1"/>
          </p:cNvSpPr>
          <p:nvPr>
            <p:ph type="sldNum" sz="quarter" idx="5"/>
          </p:nvPr>
        </p:nvSpPr>
        <p:spPr/>
        <p:txBody>
          <a:bodyPr/>
          <a:lstStyle/>
          <a:p>
            <a:fld id="{FEEA931D-CE33-5043-AD5D-2A942F5D0117}" type="slidenum">
              <a:rPr lang="en-US" smtClean="0"/>
              <a:t>15</a:t>
            </a:fld>
            <a:endParaRPr lang="en-US"/>
          </a:p>
        </p:txBody>
      </p:sp>
    </p:spTree>
    <p:extLst>
      <p:ext uri="{BB962C8B-B14F-4D97-AF65-F5344CB8AC3E}">
        <p14:creationId xmlns:p14="http://schemas.microsoft.com/office/powerpoint/2010/main" val="4200547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conclude, here we list again the five riskiest stations for heat illness, and add that many of these high risk stations have lower-risk stations nearby that service some of the same lines. Those nearby stations might provide better options for people at high risk for heat related illnesses.</a:t>
            </a:r>
          </a:p>
        </p:txBody>
      </p:sp>
      <p:sp>
        <p:nvSpPr>
          <p:cNvPr id="4" name="Slide Number Placeholder 3"/>
          <p:cNvSpPr>
            <a:spLocks noGrp="1"/>
          </p:cNvSpPr>
          <p:nvPr>
            <p:ph type="sldNum" sz="quarter" idx="5"/>
          </p:nvPr>
        </p:nvSpPr>
        <p:spPr/>
        <p:txBody>
          <a:bodyPr/>
          <a:lstStyle/>
          <a:p>
            <a:fld id="{FEEA931D-CE33-5043-AD5D-2A942F5D0117}" type="slidenum">
              <a:rPr lang="en-US" smtClean="0"/>
              <a:t>16</a:t>
            </a:fld>
            <a:endParaRPr lang="en-US"/>
          </a:p>
        </p:txBody>
      </p:sp>
    </p:spTree>
    <p:extLst>
      <p:ext uri="{BB962C8B-B14F-4D97-AF65-F5344CB8AC3E}">
        <p14:creationId xmlns:p14="http://schemas.microsoft.com/office/powerpoint/2010/main" val="172055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some future directions</a:t>
            </a:r>
          </a:p>
          <a:p>
            <a:endParaRPr lang="en-US" dirty="0"/>
          </a:p>
          <a:p>
            <a:r>
              <a:rPr lang="en-US" dirty="0"/>
              <a:t>We’d like to provide alternate, nearby, low-risk stations for each line serviced at high-risk stations.</a:t>
            </a:r>
          </a:p>
          <a:p>
            <a:endParaRPr lang="en-US" dirty="0"/>
          </a:p>
          <a:p>
            <a:r>
              <a:rPr lang="en-US" dirty="0"/>
              <a:t>And we’d like to expand our surface temperature analysis to include New Jersey, so that stations in that area can be added to these results</a:t>
            </a:r>
          </a:p>
        </p:txBody>
      </p:sp>
      <p:sp>
        <p:nvSpPr>
          <p:cNvPr id="4" name="Slide Number Placeholder 3"/>
          <p:cNvSpPr>
            <a:spLocks noGrp="1"/>
          </p:cNvSpPr>
          <p:nvPr>
            <p:ph type="sldNum" sz="quarter" idx="5"/>
          </p:nvPr>
        </p:nvSpPr>
        <p:spPr/>
        <p:txBody>
          <a:bodyPr/>
          <a:lstStyle/>
          <a:p>
            <a:fld id="{FEEA931D-CE33-5043-AD5D-2A942F5D0117}" type="slidenum">
              <a:rPr lang="en-US" smtClean="0"/>
              <a:t>17</a:t>
            </a:fld>
            <a:endParaRPr lang="en-US"/>
          </a:p>
        </p:txBody>
      </p:sp>
    </p:spTree>
    <p:extLst>
      <p:ext uri="{BB962C8B-B14F-4D97-AF65-F5344CB8AC3E}">
        <p14:creationId xmlns:p14="http://schemas.microsoft.com/office/powerpoint/2010/main" val="2447595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with that, I can take questions</a:t>
            </a:r>
          </a:p>
        </p:txBody>
      </p:sp>
      <p:sp>
        <p:nvSpPr>
          <p:cNvPr id="4" name="Slide Number Placeholder 3"/>
          <p:cNvSpPr>
            <a:spLocks noGrp="1"/>
          </p:cNvSpPr>
          <p:nvPr>
            <p:ph type="sldNum" sz="quarter" idx="5"/>
          </p:nvPr>
        </p:nvSpPr>
        <p:spPr/>
        <p:txBody>
          <a:bodyPr/>
          <a:lstStyle/>
          <a:p>
            <a:fld id="{FEEA931D-CE33-5043-AD5D-2A942F5D0117}" type="slidenum">
              <a:rPr lang="en-US" smtClean="0"/>
              <a:t>18</a:t>
            </a:fld>
            <a:endParaRPr lang="en-US"/>
          </a:p>
        </p:txBody>
      </p:sp>
    </p:spTree>
    <p:extLst>
      <p:ext uri="{BB962C8B-B14F-4D97-AF65-F5344CB8AC3E}">
        <p14:creationId xmlns:p14="http://schemas.microsoft.com/office/powerpoint/2010/main" val="287681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A931D-CE33-5043-AD5D-2A942F5D0117}" type="slidenum">
              <a:rPr lang="en-US" smtClean="0"/>
              <a:t>20</a:t>
            </a:fld>
            <a:endParaRPr lang="en-US"/>
          </a:p>
        </p:txBody>
      </p:sp>
    </p:spTree>
    <p:extLst>
      <p:ext uri="{BB962C8B-B14F-4D97-AF65-F5344CB8AC3E}">
        <p14:creationId xmlns:p14="http://schemas.microsoft.com/office/powerpoint/2010/main" val="318353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our motivation is that </a:t>
            </a:r>
            <a:r>
              <a:rPr lang="en-US" sz="900" b="0" i="0" kern="1200" dirty="0">
                <a:solidFill>
                  <a:schemeClr val="tx1"/>
                </a:solidFill>
                <a:effectLst/>
                <a:latin typeface="+mn-lt"/>
                <a:ea typeface="+mn-ea"/>
                <a:cs typeface="+mn-cs"/>
              </a:rPr>
              <a:t>for an upcoming press release concerning summer heat, the New York City Department of Health wants to compile a list of MTA stations that pose the greatest hazard—due to the combination of high heat and large crowds—to people at high-risk for heat-related illnesses. Though high heat is the primary cause of heat stress, being in densely crowded areas can exacerbate heat stress.</a:t>
            </a:r>
          </a:p>
        </p:txBody>
      </p:sp>
      <p:sp>
        <p:nvSpPr>
          <p:cNvPr id="4" name="Slide Number Placeholder 3"/>
          <p:cNvSpPr>
            <a:spLocks noGrp="1"/>
          </p:cNvSpPr>
          <p:nvPr>
            <p:ph type="sldNum" sz="quarter" idx="5"/>
          </p:nvPr>
        </p:nvSpPr>
        <p:spPr/>
        <p:txBody>
          <a:bodyPr/>
          <a:lstStyle/>
          <a:p>
            <a:fld id="{FEEA931D-CE33-5043-AD5D-2A942F5D0117}" type="slidenum">
              <a:rPr lang="en-US" smtClean="0"/>
              <a:t>2</a:t>
            </a:fld>
            <a:endParaRPr lang="en-US"/>
          </a:p>
        </p:txBody>
      </p:sp>
    </p:spTree>
    <p:extLst>
      <p:ext uri="{BB962C8B-B14F-4D97-AF65-F5344CB8AC3E}">
        <p14:creationId xmlns:p14="http://schemas.microsoft.com/office/powerpoint/2010/main" val="4029807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Our objectives then are to determine the most crowded stations and the hottest stations. Now, this second objective relies on the assumption that the</a:t>
            </a:r>
            <a:r>
              <a:rPr lang="en-US" dirty="0"/>
              <a:t> temperature inside each station is approximately equal to the temperature outside. Though the subway cars themselves are airconditioned, the stations generally are not, so this is likely a safe assumption.</a:t>
            </a:r>
          </a:p>
        </p:txBody>
      </p:sp>
      <p:sp>
        <p:nvSpPr>
          <p:cNvPr id="4" name="Slide Number Placeholder 3"/>
          <p:cNvSpPr>
            <a:spLocks noGrp="1"/>
          </p:cNvSpPr>
          <p:nvPr>
            <p:ph type="sldNum" sz="quarter" idx="5"/>
          </p:nvPr>
        </p:nvSpPr>
        <p:spPr/>
        <p:txBody>
          <a:bodyPr/>
          <a:lstStyle/>
          <a:p>
            <a:fld id="{FEEA931D-CE33-5043-AD5D-2A942F5D0117}" type="slidenum">
              <a:rPr lang="en-US" smtClean="0"/>
              <a:t>3</a:t>
            </a:fld>
            <a:endParaRPr lang="en-US"/>
          </a:p>
        </p:txBody>
      </p:sp>
    </p:spTree>
    <p:extLst>
      <p:ext uri="{BB962C8B-B14F-4D97-AF65-F5344CB8AC3E}">
        <p14:creationId xmlns:p14="http://schemas.microsoft.com/office/powerpoint/2010/main" val="384191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want to combine those two factors—crowds and heat—to determine which stations pose the greatest risk for heat-illnesses.</a:t>
            </a:r>
          </a:p>
        </p:txBody>
      </p:sp>
      <p:sp>
        <p:nvSpPr>
          <p:cNvPr id="4" name="Slide Number Placeholder 3"/>
          <p:cNvSpPr>
            <a:spLocks noGrp="1"/>
          </p:cNvSpPr>
          <p:nvPr>
            <p:ph type="sldNum" sz="quarter" idx="5"/>
          </p:nvPr>
        </p:nvSpPr>
        <p:spPr/>
        <p:txBody>
          <a:bodyPr/>
          <a:lstStyle/>
          <a:p>
            <a:fld id="{FEEA931D-CE33-5043-AD5D-2A942F5D0117}" type="slidenum">
              <a:rPr lang="en-US" smtClean="0"/>
              <a:t>4</a:t>
            </a:fld>
            <a:endParaRPr lang="en-US"/>
          </a:p>
        </p:txBody>
      </p:sp>
    </p:spTree>
    <p:extLst>
      <p:ext uri="{BB962C8B-B14F-4D97-AF65-F5344CB8AC3E}">
        <p14:creationId xmlns:p14="http://schemas.microsoft.com/office/powerpoint/2010/main" val="275634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this analysis, we’ve produced a list of high-risk stations, and an interactive map which passengers can use to explore nearby stations with lower risk for heat-related illnesses.</a:t>
            </a:r>
          </a:p>
        </p:txBody>
      </p:sp>
      <p:sp>
        <p:nvSpPr>
          <p:cNvPr id="4" name="Slide Number Placeholder 3"/>
          <p:cNvSpPr>
            <a:spLocks noGrp="1"/>
          </p:cNvSpPr>
          <p:nvPr>
            <p:ph type="sldNum" sz="quarter" idx="5"/>
          </p:nvPr>
        </p:nvSpPr>
        <p:spPr/>
        <p:txBody>
          <a:bodyPr/>
          <a:lstStyle/>
          <a:p>
            <a:fld id="{FEEA931D-CE33-5043-AD5D-2A942F5D0117}" type="slidenum">
              <a:rPr lang="en-US" smtClean="0"/>
              <a:t>5</a:t>
            </a:fld>
            <a:endParaRPr lang="en-US"/>
          </a:p>
        </p:txBody>
      </p:sp>
    </p:spTree>
    <p:extLst>
      <p:ext uri="{BB962C8B-B14F-4D97-AF65-F5344CB8AC3E}">
        <p14:creationId xmlns:p14="http://schemas.microsoft.com/office/powerpoint/2010/main" val="974200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quickly, stepping through our data analysis workflow.</a:t>
            </a:r>
          </a:p>
          <a:p>
            <a:endParaRPr lang="en-US" dirty="0"/>
          </a:p>
          <a:p>
            <a:r>
              <a:rPr lang="en-US" dirty="0"/>
              <a:t>The MTA transit data of interest, which consists of three months of data spanning the summer of 2018, exists in an SQL database, and we use </a:t>
            </a:r>
            <a:r>
              <a:rPr lang="en-US" dirty="0" err="1"/>
              <a:t>SQLAlchemy</a:t>
            </a:r>
            <a:r>
              <a:rPr lang="en-US" dirty="0"/>
              <a:t> to communicate with that database from a python script. We join that database with a new table containing spatial coordinates for each MTA station, and then clean that data using pandas in python.</a:t>
            </a:r>
          </a:p>
          <a:p>
            <a:r>
              <a:rPr lang="en-US" dirty="0"/>
              <a:t>We then calculate the total entries recorded over the observed time period for each station. That total entries number is then converted into what we’ve called a “crowd index”.</a:t>
            </a:r>
          </a:p>
        </p:txBody>
      </p:sp>
      <p:sp>
        <p:nvSpPr>
          <p:cNvPr id="4" name="Slide Number Placeholder 3"/>
          <p:cNvSpPr>
            <a:spLocks noGrp="1"/>
          </p:cNvSpPr>
          <p:nvPr>
            <p:ph type="sldNum" sz="quarter" idx="5"/>
          </p:nvPr>
        </p:nvSpPr>
        <p:spPr/>
        <p:txBody>
          <a:bodyPr/>
          <a:lstStyle/>
          <a:p>
            <a:fld id="{FEEA931D-CE33-5043-AD5D-2A942F5D0117}" type="slidenum">
              <a:rPr lang="en-US" smtClean="0"/>
              <a:t>6</a:t>
            </a:fld>
            <a:endParaRPr lang="en-US"/>
          </a:p>
        </p:txBody>
      </p:sp>
    </p:spTree>
    <p:extLst>
      <p:ext uri="{BB962C8B-B14F-4D97-AF65-F5344CB8AC3E}">
        <p14:creationId xmlns:p14="http://schemas.microsoft.com/office/powerpoint/2010/main" val="1270891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the hottest station in the MTA system we utilize an image of New York City from the NASA Landsat 8 satellite which was taken during the summer of 2018. Then, using previously developed algorithms from the US Geological Survey, we extract the surface temperature over the entire image and cut out the region that comprises the city itself. This process outputs a </a:t>
            </a:r>
            <a:r>
              <a:rPr lang="en-US" dirty="0" err="1"/>
              <a:t>geojson</a:t>
            </a:r>
            <a:r>
              <a:rPr lang="en-US" dirty="0"/>
              <a:t> file, which can then be read into python using the </a:t>
            </a:r>
            <a:r>
              <a:rPr lang="en-US" dirty="0" err="1"/>
              <a:t>geopandas</a:t>
            </a:r>
            <a:r>
              <a:rPr lang="en-US" dirty="0"/>
              <a:t> package, and from these data we derive a “heat index”.</a:t>
            </a:r>
          </a:p>
        </p:txBody>
      </p:sp>
      <p:sp>
        <p:nvSpPr>
          <p:cNvPr id="4" name="Slide Number Placeholder 3"/>
          <p:cNvSpPr>
            <a:spLocks noGrp="1"/>
          </p:cNvSpPr>
          <p:nvPr>
            <p:ph type="sldNum" sz="quarter" idx="5"/>
          </p:nvPr>
        </p:nvSpPr>
        <p:spPr/>
        <p:txBody>
          <a:bodyPr/>
          <a:lstStyle/>
          <a:p>
            <a:fld id="{FEEA931D-CE33-5043-AD5D-2A942F5D0117}" type="slidenum">
              <a:rPr lang="en-US" smtClean="0"/>
              <a:t>7</a:t>
            </a:fld>
            <a:endParaRPr lang="en-US"/>
          </a:p>
        </p:txBody>
      </p:sp>
    </p:spTree>
    <p:extLst>
      <p:ext uri="{BB962C8B-B14F-4D97-AF65-F5344CB8AC3E}">
        <p14:creationId xmlns:p14="http://schemas.microsoft.com/office/powerpoint/2010/main" val="302445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combine these pandas and </a:t>
            </a:r>
            <a:r>
              <a:rPr lang="en-US" dirty="0" err="1"/>
              <a:t>geopandas</a:t>
            </a:r>
            <a:r>
              <a:rPr lang="en-US" dirty="0"/>
              <a:t> </a:t>
            </a:r>
            <a:r>
              <a:rPr lang="en-US" dirty="0" err="1"/>
              <a:t>dataframes</a:t>
            </a:r>
            <a:r>
              <a:rPr lang="en-US" dirty="0"/>
              <a:t> based on the spatial coordinates for each station, and combine the crowd and heat indices to create our risk index.</a:t>
            </a:r>
          </a:p>
        </p:txBody>
      </p:sp>
      <p:sp>
        <p:nvSpPr>
          <p:cNvPr id="4" name="Slide Number Placeholder 3"/>
          <p:cNvSpPr>
            <a:spLocks noGrp="1"/>
          </p:cNvSpPr>
          <p:nvPr>
            <p:ph type="sldNum" sz="quarter" idx="5"/>
          </p:nvPr>
        </p:nvSpPr>
        <p:spPr/>
        <p:txBody>
          <a:bodyPr/>
          <a:lstStyle/>
          <a:p>
            <a:fld id="{FEEA931D-CE33-5043-AD5D-2A942F5D0117}" type="slidenum">
              <a:rPr lang="en-US" smtClean="0"/>
              <a:t>8</a:t>
            </a:fld>
            <a:endParaRPr lang="en-US"/>
          </a:p>
        </p:txBody>
      </p:sp>
    </p:spTree>
    <p:extLst>
      <p:ext uri="{BB962C8B-B14F-4D97-AF65-F5344CB8AC3E}">
        <p14:creationId xmlns:p14="http://schemas.microsoft.com/office/powerpoint/2010/main" val="308324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we use matplotlib and Tableau to create visualizations of the data, and an interactive map for public use.</a:t>
            </a:r>
          </a:p>
        </p:txBody>
      </p:sp>
      <p:sp>
        <p:nvSpPr>
          <p:cNvPr id="4" name="Slide Number Placeholder 3"/>
          <p:cNvSpPr>
            <a:spLocks noGrp="1"/>
          </p:cNvSpPr>
          <p:nvPr>
            <p:ph type="sldNum" sz="quarter" idx="5"/>
          </p:nvPr>
        </p:nvSpPr>
        <p:spPr/>
        <p:txBody>
          <a:bodyPr/>
          <a:lstStyle/>
          <a:p>
            <a:fld id="{FEEA931D-CE33-5043-AD5D-2A942F5D0117}" type="slidenum">
              <a:rPr lang="en-US" smtClean="0"/>
              <a:t>9</a:t>
            </a:fld>
            <a:endParaRPr lang="en-US"/>
          </a:p>
        </p:txBody>
      </p:sp>
    </p:spTree>
    <p:extLst>
      <p:ext uri="{BB962C8B-B14F-4D97-AF65-F5344CB8AC3E}">
        <p14:creationId xmlns:p14="http://schemas.microsoft.com/office/powerpoint/2010/main" val="537882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8CF6EA-902F-734E-98B5-B6C008390A01}" type="datetimeFigureOut">
              <a:rPr lang="en-US" smtClean="0"/>
              <a:t>7/23/21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BBA5F-6189-114F-9F04-13946B061F8B}" type="slidenum">
              <a:rPr lang="en-US" smtClean="0"/>
              <a:t>‹#›</a:t>
            </a:fld>
            <a:endParaRPr lang="en-US"/>
          </a:p>
        </p:txBody>
      </p:sp>
    </p:spTree>
    <p:extLst>
      <p:ext uri="{BB962C8B-B14F-4D97-AF65-F5344CB8AC3E}">
        <p14:creationId xmlns:p14="http://schemas.microsoft.com/office/powerpoint/2010/main" val="3750842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8CF6EA-902F-734E-98B5-B6C008390A01}" type="datetimeFigureOut">
              <a:rPr lang="en-US" smtClean="0"/>
              <a:t>7/23/21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BBA5F-6189-114F-9F04-13946B061F8B}" type="slidenum">
              <a:rPr lang="en-US" smtClean="0"/>
              <a:t>‹#›</a:t>
            </a:fld>
            <a:endParaRPr lang="en-US"/>
          </a:p>
        </p:txBody>
      </p:sp>
    </p:spTree>
    <p:extLst>
      <p:ext uri="{BB962C8B-B14F-4D97-AF65-F5344CB8AC3E}">
        <p14:creationId xmlns:p14="http://schemas.microsoft.com/office/powerpoint/2010/main" val="1100511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8CF6EA-902F-734E-98B5-B6C008390A01}" type="datetimeFigureOut">
              <a:rPr lang="en-US" smtClean="0"/>
              <a:t>7/23/21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BBA5F-6189-114F-9F04-13946B061F8B}" type="slidenum">
              <a:rPr lang="en-US" smtClean="0"/>
              <a:t>‹#›</a:t>
            </a:fld>
            <a:endParaRPr lang="en-US"/>
          </a:p>
        </p:txBody>
      </p:sp>
    </p:spTree>
    <p:extLst>
      <p:ext uri="{BB962C8B-B14F-4D97-AF65-F5344CB8AC3E}">
        <p14:creationId xmlns:p14="http://schemas.microsoft.com/office/powerpoint/2010/main" val="212000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8CF6EA-902F-734E-98B5-B6C008390A01}" type="datetimeFigureOut">
              <a:rPr lang="en-US" smtClean="0"/>
              <a:t>7/23/21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BBA5F-6189-114F-9F04-13946B061F8B}" type="slidenum">
              <a:rPr lang="en-US" smtClean="0"/>
              <a:t>‹#›</a:t>
            </a:fld>
            <a:endParaRPr lang="en-US"/>
          </a:p>
        </p:txBody>
      </p:sp>
    </p:spTree>
    <p:extLst>
      <p:ext uri="{BB962C8B-B14F-4D97-AF65-F5344CB8AC3E}">
        <p14:creationId xmlns:p14="http://schemas.microsoft.com/office/powerpoint/2010/main" val="1372796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8CF6EA-902F-734E-98B5-B6C008390A01}" type="datetimeFigureOut">
              <a:rPr lang="en-US" smtClean="0"/>
              <a:t>7/23/21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BBA5F-6189-114F-9F04-13946B061F8B}" type="slidenum">
              <a:rPr lang="en-US" smtClean="0"/>
              <a:t>‹#›</a:t>
            </a:fld>
            <a:endParaRPr lang="en-US"/>
          </a:p>
        </p:txBody>
      </p:sp>
    </p:spTree>
    <p:extLst>
      <p:ext uri="{BB962C8B-B14F-4D97-AF65-F5344CB8AC3E}">
        <p14:creationId xmlns:p14="http://schemas.microsoft.com/office/powerpoint/2010/main" val="41760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8CF6EA-902F-734E-98B5-B6C008390A01}" type="datetimeFigureOut">
              <a:rPr lang="en-US" smtClean="0"/>
              <a:t>7/23/21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BBA5F-6189-114F-9F04-13946B061F8B}" type="slidenum">
              <a:rPr lang="en-US" smtClean="0"/>
              <a:t>‹#›</a:t>
            </a:fld>
            <a:endParaRPr lang="en-US"/>
          </a:p>
        </p:txBody>
      </p:sp>
    </p:spTree>
    <p:extLst>
      <p:ext uri="{BB962C8B-B14F-4D97-AF65-F5344CB8AC3E}">
        <p14:creationId xmlns:p14="http://schemas.microsoft.com/office/powerpoint/2010/main" val="225034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8CF6EA-902F-734E-98B5-B6C008390A01}" type="datetimeFigureOut">
              <a:rPr lang="en-US" smtClean="0"/>
              <a:t>7/23/21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BBA5F-6189-114F-9F04-13946B061F8B}" type="slidenum">
              <a:rPr lang="en-US" smtClean="0"/>
              <a:t>‹#›</a:t>
            </a:fld>
            <a:endParaRPr lang="en-US"/>
          </a:p>
        </p:txBody>
      </p:sp>
    </p:spTree>
    <p:extLst>
      <p:ext uri="{BB962C8B-B14F-4D97-AF65-F5344CB8AC3E}">
        <p14:creationId xmlns:p14="http://schemas.microsoft.com/office/powerpoint/2010/main" val="175463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8CF6EA-902F-734E-98B5-B6C008390A01}" type="datetimeFigureOut">
              <a:rPr lang="en-US" smtClean="0"/>
              <a:t>7/23/21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BBA5F-6189-114F-9F04-13946B061F8B}" type="slidenum">
              <a:rPr lang="en-US" smtClean="0"/>
              <a:t>‹#›</a:t>
            </a:fld>
            <a:endParaRPr lang="en-US"/>
          </a:p>
        </p:txBody>
      </p:sp>
    </p:spTree>
    <p:extLst>
      <p:ext uri="{BB962C8B-B14F-4D97-AF65-F5344CB8AC3E}">
        <p14:creationId xmlns:p14="http://schemas.microsoft.com/office/powerpoint/2010/main" val="2561278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8CF6EA-902F-734E-98B5-B6C008390A01}" type="datetimeFigureOut">
              <a:rPr lang="en-US" smtClean="0"/>
              <a:t>7/23/21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CBBA5F-6189-114F-9F04-13946B061F8B}" type="slidenum">
              <a:rPr lang="en-US" smtClean="0"/>
              <a:t>‹#›</a:t>
            </a:fld>
            <a:endParaRPr lang="en-US"/>
          </a:p>
        </p:txBody>
      </p:sp>
    </p:spTree>
    <p:extLst>
      <p:ext uri="{BB962C8B-B14F-4D97-AF65-F5344CB8AC3E}">
        <p14:creationId xmlns:p14="http://schemas.microsoft.com/office/powerpoint/2010/main" val="3086811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A8CF6EA-902F-734E-98B5-B6C008390A01}" type="datetimeFigureOut">
              <a:rPr lang="en-US" smtClean="0"/>
              <a:t>7/23/21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BBA5F-6189-114F-9F04-13946B061F8B}" type="slidenum">
              <a:rPr lang="en-US" smtClean="0"/>
              <a:t>‹#›</a:t>
            </a:fld>
            <a:endParaRPr lang="en-US"/>
          </a:p>
        </p:txBody>
      </p:sp>
    </p:spTree>
    <p:extLst>
      <p:ext uri="{BB962C8B-B14F-4D97-AF65-F5344CB8AC3E}">
        <p14:creationId xmlns:p14="http://schemas.microsoft.com/office/powerpoint/2010/main" val="527532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A8CF6EA-902F-734E-98B5-B6C008390A01}" type="datetimeFigureOut">
              <a:rPr lang="en-US" smtClean="0"/>
              <a:t>7/23/21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BBA5F-6189-114F-9F04-13946B061F8B}" type="slidenum">
              <a:rPr lang="en-US" smtClean="0"/>
              <a:t>‹#›</a:t>
            </a:fld>
            <a:endParaRPr lang="en-US"/>
          </a:p>
        </p:txBody>
      </p:sp>
    </p:spTree>
    <p:extLst>
      <p:ext uri="{BB962C8B-B14F-4D97-AF65-F5344CB8AC3E}">
        <p14:creationId xmlns:p14="http://schemas.microsoft.com/office/powerpoint/2010/main" val="78664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A8CF6EA-902F-734E-98B5-B6C008390A01}" type="datetimeFigureOut">
              <a:rPr lang="en-US" smtClean="0"/>
              <a:t>7/23/21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7CBBA5F-6189-114F-9F04-13946B061F8B}" type="slidenum">
              <a:rPr lang="en-US" smtClean="0"/>
              <a:t>‹#›</a:t>
            </a:fld>
            <a:endParaRPr lang="en-US"/>
          </a:p>
        </p:txBody>
      </p:sp>
    </p:spTree>
    <p:extLst>
      <p:ext uri="{BB962C8B-B14F-4D97-AF65-F5344CB8AC3E}">
        <p14:creationId xmlns:p14="http://schemas.microsoft.com/office/powerpoint/2010/main" val="165062452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8.jpeg"/><Relationship Id="rId12" Type="http://schemas.openxmlformats.org/officeDocument/2006/relationships/image" Target="../media/image21.svg"/><Relationship Id="rId17" Type="http://schemas.openxmlformats.org/officeDocument/2006/relationships/image" Target="../media/image16.svg"/><Relationship Id="rId2" Type="http://schemas.openxmlformats.org/officeDocument/2006/relationships/notesSlide" Target="../notesSlides/notesSlide7.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image" Target="../media/image22.png"/><Relationship Id="rId10" Type="http://schemas.openxmlformats.org/officeDocument/2006/relationships/image" Target="../media/image12.svg"/><Relationship Id="rId4" Type="http://schemas.openxmlformats.org/officeDocument/2006/relationships/image" Target="../media/image9.png"/><Relationship Id="rId9" Type="http://schemas.openxmlformats.org/officeDocument/2006/relationships/image" Target="../media/image11.png"/><Relationship Id="rId1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3.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8.jpeg"/><Relationship Id="rId12" Type="http://schemas.openxmlformats.org/officeDocument/2006/relationships/image" Target="../media/image21.svg"/><Relationship Id="rId17" Type="http://schemas.openxmlformats.org/officeDocument/2006/relationships/image" Target="../media/image16.svg"/><Relationship Id="rId2" Type="http://schemas.openxmlformats.org/officeDocument/2006/relationships/notesSlide" Target="../notesSlides/notesSlide8.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image" Target="../media/image22.png"/><Relationship Id="rId10" Type="http://schemas.openxmlformats.org/officeDocument/2006/relationships/image" Target="../media/image12.sv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1.png"/><Relationship Id="rId14"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3.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8.jpeg"/><Relationship Id="rId12" Type="http://schemas.openxmlformats.org/officeDocument/2006/relationships/image" Target="../media/image21.svg"/><Relationship Id="rId17" Type="http://schemas.openxmlformats.org/officeDocument/2006/relationships/image" Target="../media/image16.svg"/><Relationship Id="rId2" Type="http://schemas.openxmlformats.org/officeDocument/2006/relationships/notesSlide" Target="../notesSlides/notesSlide9.xml"/><Relationship Id="rId16" Type="http://schemas.openxmlformats.org/officeDocument/2006/relationships/image" Target="../media/image15.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image" Target="../media/image22.png"/><Relationship Id="rId10" Type="http://schemas.openxmlformats.org/officeDocument/2006/relationships/image" Target="../media/image12.sv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1.png"/><Relationship Id="rId1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ew of motion blurred underground railway">
            <a:extLst>
              <a:ext uri="{FF2B5EF4-FFF2-40B4-BE49-F238E27FC236}">
                <a16:creationId xmlns:a16="http://schemas.microsoft.com/office/drawing/2014/main" id="{B773F39B-917A-4EED-8B78-5D2DF4EA2657}"/>
              </a:ext>
            </a:extLst>
          </p:cNvPr>
          <p:cNvPicPr>
            <a:picLocks noChangeAspect="1"/>
          </p:cNvPicPr>
          <p:nvPr/>
        </p:nvPicPr>
        <p:blipFill rotWithShape="1">
          <a:blip r:embed="rId3">
            <a:alphaModFix amt="50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4BF04D79-A70C-5A47-93E2-F58B541BFE5D}"/>
              </a:ext>
            </a:extLst>
          </p:cNvPr>
          <p:cNvSpPr>
            <a:spLocks noGrp="1"/>
          </p:cNvSpPr>
          <p:nvPr>
            <p:ph type="ctrTitle"/>
          </p:nvPr>
        </p:nvSpPr>
        <p:spPr>
          <a:xfrm>
            <a:off x="3290511" y="900114"/>
            <a:ext cx="5172879" cy="3343272"/>
          </a:xfrm>
        </p:spPr>
        <p:txBody>
          <a:bodyPr anchor="ctr">
            <a:normAutofit fontScale="90000"/>
          </a:bodyPr>
          <a:lstStyle/>
          <a:p>
            <a:pPr algn="l"/>
            <a:r>
              <a:rPr lang="en-US" sz="6000" b="1" dirty="0">
                <a:solidFill>
                  <a:srgbClr val="FFFFFF"/>
                </a:solidFill>
                <a:latin typeface="Helvetica" pitchFamily="2" charset="0"/>
                <a:ea typeface="Verdana" panose="020B0604030504040204" pitchFamily="34" charset="0"/>
                <a:cs typeface="Verdana" panose="020B0604030504040204" pitchFamily="34" charset="0"/>
              </a:rPr>
              <a:t>Extremely Hot and Incredibly Crowded:</a:t>
            </a:r>
            <a:br>
              <a:rPr lang="en-US" sz="6000" b="1" dirty="0">
                <a:solidFill>
                  <a:srgbClr val="FFFFFF"/>
                </a:solidFill>
                <a:latin typeface="Helvetica" pitchFamily="2" charset="0"/>
                <a:ea typeface="Verdana" panose="020B0604030504040204" pitchFamily="34" charset="0"/>
                <a:cs typeface="Verdana" panose="020B0604030504040204" pitchFamily="34" charset="0"/>
              </a:rPr>
            </a:br>
            <a:r>
              <a:rPr lang="en-US" sz="3100" b="1" dirty="0">
                <a:solidFill>
                  <a:srgbClr val="FFFFFF"/>
                </a:solidFill>
                <a:latin typeface="Helvetica" pitchFamily="2" charset="0"/>
                <a:ea typeface="Verdana" panose="020B0604030504040204" pitchFamily="34" charset="0"/>
                <a:cs typeface="Verdana" panose="020B0604030504040204" pitchFamily="34" charset="0"/>
              </a:rPr>
              <a:t>heat-illness risk in New York City's busiest MTA stations</a:t>
            </a:r>
            <a:endParaRPr lang="en-US" sz="6000" dirty="0">
              <a:solidFill>
                <a:srgbClr val="FFFFFF"/>
              </a:solidFill>
              <a:latin typeface="Helvetica Light" panose="020B0403020202020204" pitchFamily="34" charset="0"/>
              <a:ea typeface="Verdana" panose="020B0604030504040204" pitchFamily="34" charset="0"/>
              <a:cs typeface="Verdana" panose="020B0604030504040204" pitchFamily="34" charset="0"/>
            </a:endParaRPr>
          </a:p>
        </p:txBody>
      </p:sp>
      <p:sp>
        <p:nvSpPr>
          <p:cNvPr id="3" name="Subtitle 2">
            <a:extLst>
              <a:ext uri="{FF2B5EF4-FFF2-40B4-BE49-F238E27FC236}">
                <a16:creationId xmlns:a16="http://schemas.microsoft.com/office/drawing/2014/main" id="{E07B01D7-9E36-8C49-B475-914A5F7F2C25}"/>
              </a:ext>
            </a:extLst>
          </p:cNvPr>
          <p:cNvSpPr>
            <a:spLocks noGrp="1"/>
          </p:cNvSpPr>
          <p:nvPr>
            <p:ph type="subTitle" idx="1"/>
          </p:nvPr>
        </p:nvSpPr>
        <p:spPr>
          <a:xfrm>
            <a:off x="637472" y="900114"/>
            <a:ext cx="2112401" cy="3343272"/>
          </a:xfrm>
        </p:spPr>
        <p:txBody>
          <a:bodyPr anchor="ctr">
            <a:normAutofit/>
          </a:bodyPr>
          <a:lstStyle/>
          <a:p>
            <a:pPr algn="r">
              <a:spcBef>
                <a:spcPts val="0"/>
              </a:spcBef>
              <a:spcAft>
                <a:spcPts val="600"/>
              </a:spcAft>
            </a:pPr>
            <a:r>
              <a:rPr lang="en-US" sz="2800" b="1" dirty="0">
                <a:solidFill>
                  <a:srgbClr val="FFFFFF"/>
                </a:solidFill>
                <a:latin typeface="Helvetica" pitchFamily="2" charset="0"/>
                <a:ea typeface="Verdana" panose="020B0604030504040204" pitchFamily="34" charset="0"/>
                <a:cs typeface="Verdana" panose="020B0604030504040204" pitchFamily="34" charset="0"/>
              </a:rPr>
              <a:t>Hannah Lewis</a:t>
            </a:r>
          </a:p>
          <a:p>
            <a:pPr algn="r">
              <a:spcBef>
                <a:spcPts val="0"/>
              </a:spcBef>
              <a:spcAft>
                <a:spcPts val="600"/>
              </a:spcAft>
            </a:pPr>
            <a:endParaRPr lang="en-US" sz="2100" b="1" dirty="0">
              <a:solidFill>
                <a:srgbClr val="FFFFFF"/>
              </a:solidFill>
              <a:latin typeface="Helvetica" pitchFamily="2" charset="0"/>
              <a:ea typeface="Verdana" panose="020B0604030504040204" pitchFamily="34" charset="0"/>
              <a:cs typeface="Verdana" panose="020B0604030504040204" pitchFamily="34" charset="0"/>
            </a:endParaRPr>
          </a:p>
          <a:p>
            <a:pPr algn="r">
              <a:spcBef>
                <a:spcPts val="0"/>
              </a:spcBef>
              <a:spcAft>
                <a:spcPts val="600"/>
              </a:spcAft>
            </a:pPr>
            <a:r>
              <a:rPr lang="en-US" sz="1600" dirty="0">
                <a:solidFill>
                  <a:srgbClr val="FFFFFF"/>
                </a:solidFill>
                <a:latin typeface="Helvetica" pitchFamily="2" charset="0"/>
                <a:ea typeface="Verdana" panose="020B0604030504040204" pitchFamily="34" charset="0"/>
                <a:cs typeface="Verdana" panose="020B0604030504040204" pitchFamily="34" charset="0"/>
              </a:rPr>
              <a:t>Metis, EDA Module</a:t>
            </a:r>
          </a:p>
          <a:p>
            <a:pPr algn="r">
              <a:spcBef>
                <a:spcPts val="0"/>
              </a:spcBef>
              <a:spcAft>
                <a:spcPts val="600"/>
              </a:spcAft>
            </a:pPr>
            <a:r>
              <a:rPr lang="en-US" sz="1600" dirty="0">
                <a:solidFill>
                  <a:srgbClr val="FFFFFF"/>
                </a:solidFill>
                <a:latin typeface="Helvetica" pitchFamily="2" charset="0"/>
                <a:ea typeface="Verdana" panose="020B0604030504040204" pitchFamily="34" charset="0"/>
                <a:cs typeface="Verdana" panose="020B0604030504040204" pitchFamily="34" charset="0"/>
              </a:rPr>
              <a:t>July 23, 2021</a:t>
            </a:r>
          </a:p>
        </p:txBody>
      </p:sp>
      <p:sp>
        <p:nvSpPr>
          <p:cNvPr id="24"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2" y="1714500"/>
            <a:ext cx="20574"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490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Map&#10;&#10;Description automatically generated">
            <a:extLst>
              <a:ext uri="{FF2B5EF4-FFF2-40B4-BE49-F238E27FC236}">
                <a16:creationId xmlns:a16="http://schemas.microsoft.com/office/drawing/2014/main" id="{9BE20903-DB48-9C44-8255-3385D41571C6}"/>
              </a:ext>
            </a:extLst>
          </p:cNvPr>
          <p:cNvPicPr>
            <a:picLocks noChangeAspect="1"/>
          </p:cNvPicPr>
          <p:nvPr/>
        </p:nvPicPr>
        <p:blipFill rotWithShape="1">
          <a:blip r:embed="rId3"/>
          <a:srcRect l="8408" t="13482" r="5053" b="2343"/>
          <a:stretch/>
        </p:blipFill>
        <p:spPr>
          <a:xfrm>
            <a:off x="1266982" y="0"/>
            <a:ext cx="6610036" cy="5143500"/>
          </a:xfrm>
          <a:prstGeom prst="rect">
            <a:avLst/>
          </a:prstGeom>
        </p:spPr>
      </p:pic>
      <p:sp>
        <p:nvSpPr>
          <p:cNvPr id="13" name="Rectangle 12">
            <a:extLst>
              <a:ext uri="{FF2B5EF4-FFF2-40B4-BE49-F238E27FC236}">
                <a16:creationId xmlns:a16="http://schemas.microsoft.com/office/drawing/2014/main" id="{33ED1619-8C0D-BE44-8210-75B6A0E191FB}"/>
              </a:ext>
            </a:extLst>
          </p:cNvPr>
          <p:cNvSpPr/>
          <p:nvPr/>
        </p:nvSpPr>
        <p:spPr>
          <a:xfrm>
            <a:off x="228601" y="417746"/>
            <a:ext cx="3476708" cy="1795589"/>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latin typeface="Helvetica" pitchFamily="2" charset="0"/>
              </a:rPr>
              <a:t>Results: Crowd Index</a:t>
            </a:r>
          </a:p>
          <a:p>
            <a:pPr marL="285750" indent="-285750">
              <a:buFont typeface="Arial" panose="020B0604020202020204" pitchFamily="34" charset="0"/>
              <a:buChar char="•"/>
            </a:pPr>
            <a:endParaRPr lang="en-US" sz="1400" dirty="0">
              <a:solidFill>
                <a:schemeClr val="bg1"/>
              </a:solidFill>
              <a:latin typeface="Helvetica Light" panose="020B0403020202020204" pitchFamily="34" charset="0"/>
            </a:endParaRPr>
          </a:p>
          <a:p>
            <a:pPr marL="285750" indent="-285750">
              <a:buFont typeface="Arial" panose="020B0604020202020204" pitchFamily="34" charset="0"/>
              <a:buChar char="•"/>
            </a:pPr>
            <a:r>
              <a:rPr lang="en-US" sz="1400" dirty="0">
                <a:solidFill>
                  <a:schemeClr val="bg1"/>
                </a:solidFill>
                <a:latin typeface="Helvetica Light" panose="020B0403020202020204" pitchFamily="34" charset="0"/>
              </a:rPr>
              <a:t>Based on net entries for each station</a:t>
            </a:r>
          </a:p>
          <a:p>
            <a:pPr marL="285750" indent="-285750">
              <a:buFont typeface="Arial" panose="020B0604020202020204" pitchFamily="34" charset="0"/>
              <a:buChar char="•"/>
            </a:pPr>
            <a:r>
              <a:rPr lang="en-US" sz="1400" dirty="0">
                <a:solidFill>
                  <a:schemeClr val="bg1"/>
                </a:solidFill>
                <a:latin typeface="Helvetica Light" panose="020B0403020202020204" pitchFamily="34" charset="0"/>
              </a:rPr>
              <a:t>Scaled from 1 (fewest entries, bluer colors) to 10 (most entries, redder colors)</a:t>
            </a:r>
            <a:endParaRPr lang="en-US" sz="1400" b="1" dirty="0">
              <a:latin typeface="Helvetica" pitchFamily="2" charset="0"/>
            </a:endParaRPr>
          </a:p>
        </p:txBody>
      </p:sp>
    </p:spTree>
    <p:extLst>
      <p:ext uri="{BB962C8B-B14F-4D97-AF65-F5344CB8AC3E}">
        <p14:creationId xmlns:p14="http://schemas.microsoft.com/office/powerpoint/2010/main" val="2953574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C6C6D29B-ED33-304C-A30F-02BA55B79105}"/>
              </a:ext>
            </a:extLst>
          </p:cNvPr>
          <p:cNvPicPr>
            <a:picLocks noChangeAspect="1"/>
          </p:cNvPicPr>
          <p:nvPr/>
        </p:nvPicPr>
        <p:blipFill rotWithShape="1">
          <a:blip r:embed="rId3"/>
          <a:srcRect l="8408" t="13482" r="5053" b="2343"/>
          <a:stretch/>
        </p:blipFill>
        <p:spPr>
          <a:xfrm>
            <a:off x="1266982" y="0"/>
            <a:ext cx="6610036" cy="5143500"/>
          </a:xfrm>
          <a:prstGeom prst="rect">
            <a:avLst/>
          </a:prstGeom>
        </p:spPr>
      </p:pic>
      <p:sp>
        <p:nvSpPr>
          <p:cNvPr id="10" name="Rectangle 9">
            <a:extLst>
              <a:ext uri="{FF2B5EF4-FFF2-40B4-BE49-F238E27FC236}">
                <a16:creationId xmlns:a16="http://schemas.microsoft.com/office/drawing/2014/main" id="{9370A22E-C309-6846-9825-FC8AB7B1C37C}"/>
              </a:ext>
            </a:extLst>
          </p:cNvPr>
          <p:cNvSpPr/>
          <p:nvPr/>
        </p:nvSpPr>
        <p:spPr>
          <a:xfrm>
            <a:off x="1280160" y="4611757"/>
            <a:ext cx="453224" cy="310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9DD99632-831A-3C40-AFB3-B7A486B342B3}"/>
              </a:ext>
            </a:extLst>
          </p:cNvPr>
          <p:cNvPicPr>
            <a:picLocks noGrp="1" noChangeAspect="1"/>
          </p:cNvPicPr>
          <p:nvPr>
            <p:ph idx="1"/>
          </p:nvPr>
        </p:nvPicPr>
        <p:blipFill rotWithShape="1">
          <a:blip r:embed="rId4">
            <a:alphaModFix/>
          </a:blip>
          <a:srcRect l="9381" t="13483" r="7001" b="2343"/>
          <a:stretch/>
        </p:blipFill>
        <p:spPr>
          <a:xfrm>
            <a:off x="1343772" y="-4819"/>
            <a:ext cx="6392849" cy="5148319"/>
          </a:xfrm>
        </p:spPr>
      </p:pic>
      <p:sp>
        <p:nvSpPr>
          <p:cNvPr id="11" name="Rectangle 10">
            <a:extLst>
              <a:ext uri="{FF2B5EF4-FFF2-40B4-BE49-F238E27FC236}">
                <a16:creationId xmlns:a16="http://schemas.microsoft.com/office/drawing/2014/main" id="{265B82A4-19DD-1F4F-9A4A-CB2A07F44190}"/>
              </a:ext>
            </a:extLst>
          </p:cNvPr>
          <p:cNvSpPr/>
          <p:nvPr/>
        </p:nvSpPr>
        <p:spPr>
          <a:xfrm>
            <a:off x="228601" y="417746"/>
            <a:ext cx="3476708" cy="1795589"/>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latin typeface="Helvetica" pitchFamily="2" charset="0"/>
              </a:rPr>
              <a:t>Results: Heat Index</a:t>
            </a:r>
          </a:p>
          <a:p>
            <a:pPr marL="285750" indent="-285750">
              <a:buFont typeface="Arial" panose="020B0604020202020204" pitchFamily="34" charset="0"/>
              <a:buChar char="•"/>
            </a:pPr>
            <a:endParaRPr lang="en-US" sz="1400" dirty="0">
              <a:solidFill>
                <a:schemeClr val="bg1"/>
              </a:solidFill>
              <a:latin typeface="Helvetica Light" panose="020B0403020202020204" pitchFamily="34" charset="0"/>
            </a:endParaRPr>
          </a:p>
          <a:p>
            <a:pPr marL="285750" indent="-285750">
              <a:buFont typeface="Arial" panose="020B0604020202020204" pitchFamily="34" charset="0"/>
              <a:buChar char="•"/>
            </a:pPr>
            <a:r>
              <a:rPr lang="en-US" sz="1400" dirty="0">
                <a:solidFill>
                  <a:schemeClr val="bg1"/>
                </a:solidFill>
                <a:latin typeface="Helvetica Light" panose="020B0403020202020204" pitchFamily="34" charset="0"/>
              </a:rPr>
              <a:t>Based on median surface temperature on each city block</a:t>
            </a:r>
          </a:p>
          <a:p>
            <a:pPr marL="285750" indent="-285750">
              <a:buFont typeface="Arial" panose="020B0604020202020204" pitchFamily="34" charset="0"/>
              <a:buChar char="•"/>
            </a:pPr>
            <a:r>
              <a:rPr lang="en-US" sz="1400" dirty="0">
                <a:solidFill>
                  <a:schemeClr val="bg1"/>
                </a:solidFill>
                <a:latin typeface="Helvetica Light" panose="020B0403020202020204" pitchFamily="34" charset="0"/>
              </a:rPr>
              <a:t>Scaled from 1 (lowest temperature entries, bluer colors) to 10 (highest temperature, redder colors)</a:t>
            </a:r>
            <a:endParaRPr lang="en-US" sz="1400" b="1" dirty="0">
              <a:latin typeface="Helvetica" pitchFamily="2" charset="0"/>
            </a:endParaRPr>
          </a:p>
        </p:txBody>
      </p:sp>
      <p:cxnSp>
        <p:nvCxnSpPr>
          <p:cNvPr id="13" name="Straight Arrow Connector 12">
            <a:extLst>
              <a:ext uri="{FF2B5EF4-FFF2-40B4-BE49-F238E27FC236}">
                <a16:creationId xmlns:a16="http://schemas.microsoft.com/office/drawing/2014/main" id="{13DB4C6D-A911-4249-BC0A-05D19C08C2A1}"/>
              </a:ext>
            </a:extLst>
          </p:cNvPr>
          <p:cNvCxnSpPr/>
          <p:nvPr/>
        </p:nvCxnSpPr>
        <p:spPr>
          <a:xfrm flipH="1">
            <a:off x="4667416" y="779228"/>
            <a:ext cx="2226365" cy="45322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9F34B36-4CB4-8C40-B994-54C5FF5E383A}"/>
              </a:ext>
            </a:extLst>
          </p:cNvPr>
          <p:cNvSpPr/>
          <p:nvPr/>
        </p:nvSpPr>
        <p:spPr>
          <a:xfrm>
            <a:off x="6893781" y="578098"/>
            <a:ext cx="1945344" cy="45322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Helvetica Light" panose="020B0403020202020204" pitchFamily="34" charset="0"/>
              </a:rPr>
              <a:t>Central Park</a:t>
            </a:r>
            <a:endParaRPr lang="en-US" sz="1100" dirty="0">
              <a:solidFill>
                <a:schemeClr val="bg1"/>
              </a:solidFill>
              <a:latin typeface="Helvetica Light" panose="020B0403020202020204" pitchFamily="34" charset="0"/>
            </a:endParaRPr>
          </a:p>
        </p:txBody>
      </p:sp>
      <p:cxnSp>
        <p:nvCxnSpPr>
          <p:cNvPr id="15" name="Straight Arrow Connector 14">
            <a:extLst>
              <a:ext uri="{FF2B5EF4-FFF2-40B4-BE49-F238E27FC236}">
                <a16:creationId xmlns:a16="http://schemas.microsoft.com/office/drawing/2014/main" id="{21951F91-F64A-F04C-A428-8D87494CE039}"/>
              </a:ext>
            </a:extLst>
          </p:cNvPr>
          <p:cNvCxnSpPr>
            <a:cxnSpLocks/>
          </p:cNvCxnSpPr>
          <p:nvPr/>
        </p:nvCxnSpPr>
        <p:spPr>
          <a:xfrm flipH="1">
            <a:off x="6424654" y="2413608"/>
            <a:ext cx="858741" cy="66095"/>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9175333-6C6A-8948-BEB0-8FCE914EE373}"/>
              </a:ext>
            </a:extLst>
          </p:cNvPr>
          <p:cNvSpPr/>
          <p:nvPr/>
        </p:nvSpPr>
        <p:spPr>
          <a:xfrm>
            <a:off x="7283395" y="2253091"/>
            <a:ext cx="1555730" cy="453225"/>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Helvetica Light" panose="020B0403020202020204" pitchFamily="34" charset="0"/>
              </a:rPr>
              <a:t>JFK</a:t>
            </a:r>
            <a:endParaRPr lang="en-US" sz="1100" dirty="0">
              <a:solidFill>
                <a:schemeClr val="bg1"/>
              </a:solidFill>
              <a:latin typeface="Helvetica Light" panose="020B0403020202020204" pitchFamily="34" charset="0"/>
            </a:endParaRPr>
          </a:p>
        </p:txBody>
      </p:sp>
      <p:cxnSp>
        <p:nvCxnSpPr>
          <p:cNvPr id="21" name="Straight Arrow Connector 20">
            <a:extLst>
              <a:ext uri="{FF2B5EF4-FFF2-40B4-BE49-F238E27FC236}">
                <a16:creationId xmlns:a16="http://schemas.microsoft.com/office/drawing/2014/main" id="{F7762CBF-3E18-7D4B-8522-5BAF97C1FCFE}"/>
              </a:ext>
            </a:extLst>
          </p:cNvPr>
          <p:cNvCxnSpPr>
            <a:cxnSpLocks/>
            <a:stCxn id="22" idx="1"/>
          </p:cNvCxnSpPr>
          <p:nvPr/>
        </p:nvCxnSpPr>
        <p:spPr>
          <a:xfrm flipH="1" flipV="1">
            <a:off x="5526157" y="1354483"/>
            <a:ext cx="1757238" cy="308031"/>
          </a:xfrm>
          <a:prstGeom prst="straightConnector1">
            <a:avLst/>
          </a:prstGeom>
          <a:ln w="3810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C703-F9FF-F042-8E51-11C32E8D05ED}"/>
              </a:ext>
            </a:extLst>
          </p:cNvPr>
          <p:cNvSpPr/>
          <p:nvPr/>
        </p:nvSpPr>
        <p:spPr>
          <a:xfrm>
            <a:off x="7283395" y="1435901"/>
            <a:ext cx="1555730" cy="453225"/>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Helvetica Light" panose="020B0403020202020204" pitchFamily="34" charset="0"/>
              </a:rPr>
              <a:t>La Guardia</a:t>
            </a:r>
            <a:endParaRPr lang="en-US" sz="1100" dirty="0">
              <a:solidFill>
                <a:schemeClr val="bg1"/>
              </a:solidFill>
              <a:latin typeface="Helvetica Light" panose="020B0403020202020204" pitchFamily="34" charset="0"/>
            </a:endParaRPr>
          </a:p>
        </p:txBody>
      </p:sp>
      <p:cxnSp>
        <p:nvCxnSpPr>
          <p:cNvPr id="25" name="Straight Arrow Connector 24">
            <a:extLst>
              <a:ext uri="{FF2B5EF4-FFF2-40B4-BE49-F238E27FC236}">
                <a16:creationId xmlns:a16="http://schemas.microsoft.com/office/drawing/2014/main" id="{90C916EA-F80B-9746-976B-3B1805189770}"/>
              </a:ext>
            </a:extLst>
          </p:cNvPr>
          <p:cNvCxnSpPr>
            <a:cxnSpLocks/>
          </p:cNvCxnSpPr>
          <p:nvPr/>
        </p:nvCxnSpPr>
        <p:spPr>
          <a:xfrm flipH="1" flipV="1">
            <a:off x="3196424" y="3004185"/>
            <a:ext cx="3697358" cy="67793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79A1946-E00F-EE42-9BBF-912E09CC9ACB}"/>
              </a:ext>
            </a:extLst>
          </p:cNvPr>
          <p:cNvSpPr/>
          <p:nvPr/>
        </p:nvSpPr>
        <p:spPr>
          <a:xfrm>
            <a:off x="6893781" y="3480987"/>
            <a:ext cx="1945344" cy="45322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latin typeface="Helvetica Light" panose="020B0403020202020204" pitchFamily="34" charset="0"/>
              </a:rPr>
              <a:t>Latourette</a:t>
            </a:r>
            <a:r>
              <a:rPr lang="en-US" sz="1400" dirty="0">
                <a:solidFill>
                  <a:schemeClr val="bg1"/>
                </a:solidFill>
                <a:latin typeface="Helvetica Light" panose="020B0403020202020204" pitchFamily="34" charset="0"/>
              </a:rPr>
              <a:t> Park</a:t>
            </a:r>
            <a:endParaRPr lang="en-US" sz="11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3923926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6E3602-C6A2-444A-A417-B98043EBE66E}"/>
              </a:ext>
            </a:extLst>
          </p:cNvPr>
          <p:cNvSpPr txBox="1">
            <a:spLocks/>
          </p:cNvSpPr>
          <p:nvPr/>
        </p:nvSpPr>
        <p:spPr>
          <a:xfrm>
            <a:off x="228600" y="417746"/>
            <a:ext cx="8686800" cy="85027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latin typeface="Helvetica" pitchFamily="2" charset="0"/>
              </a:rPr>
              <a:t>Results: Risk Index</a:t>
            </a:r>
          </a:p>
        </p:txBody>
      </p:sp>
      <p:pic>
        <p:nvPicPr>
          <p:cNvPr id="15" name="Picture 14" descr="Chart, scatter chart&#10;&#10;Description automatically generated">
            <a:extLst>
              <a:ext uri="{FF2B5EF4-FFF2-40B4-BE49-F238E27FC236}">
                <a16:creationId xmlns:a16="http://schemas.microsoft.com/office/drawing/2014/main" id="{F7FE2317-9DAB-8142-85E4-0EA5CE058200}"/>
              </a:ext>
            </a:extLst>
          </p:cNvPr>
          <p:cNvPicPr>
            <a:picLocks noChangeAspect="1"/>
          </p:cNvPicPr>
          <p:nvPr/>
        </p:nvPicPr>
        <p:blipFill rotWithShape="1">
          <a:blip r:embed="rId3"/>
          <a:srcRect l="29718" t="28908" r="28825" b="20542"/>
          <a:stretch/>
        </p:blipFill>
        <p:spPr>
          <a:xfrm>
            <a:off x="279498" y="1268016"/>
            <a:ext cx="4906393" cy="3457738"/>
          </a:xfrm>
          <a:prstGeom prst="rect">
            <a:avLst/>
          </a:prstGeom>
        </p:spPr>
      </p:pic>
      <p:sp>
        <p:nvSpPr>
          <p:cNvPr id="19" name="Rectangle 18">
            <a:extLst>
              <a:ext uri="{FF2B5EF4-FFF2-40B4-BE49-F238E27FC236}">
                <a16:creationId xmlns:a16="http://schemas.microsoft.com/office/drawing/2014/main" id="{4664693F-0F56-DC49-939C-E12CC47378C9}"/>
              </a:ext>
            </a:extLst>
          </p:cNvPr>
          <p:cNvSpPr/>
          <p:nvPr/>
        </p:nvSpPr>
        <p:spPr>
          <a:xfrm>
            <a:off x="5311470" y="1268016"/>
            <a:ext cx="3603929" cy="3457738"/>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latin typeface="Helvetica Light" panose="020B0403020202020204" pitchFamily="34" charset="0"/>
              </a:rPr>
              <a:t>Risk index quantifies heat-illness risk due to combined impact of both heat and crowds</a:t>
            </a:r>
          </a:p>
        </p:txBody>
      </p:sp>
    </p:spTree>
    <p:extLst>
      <p:ext uri="{BB962C8B-B14F-4D97-AF65-F5344CB8AC3E}">
        <p14:creationId xmlns:p14="http://schemas.microsoft.com/office/powerpoint/2010/main" val="918839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8F24B961-D61F-4D40-A2DD-CA97961B600E}"/>
              </a:ext>
            </a:extLst>
          </p:cNvPr>
          <p:cNvPicPr>
            <a:picLocks noChangeAspect="1"/>
          </p:cNvPicPr>
          <p:nvPr/>
        </p:nvPicPr>
        <p:blipFill rotWithShape="1">
          <a:blip r:embed="rId3">
            <a:alphaModFix/>
          </a:blip>
          <a:srcRect l="29694" t="29954" r="28696" b="19478"/>
          <a:stretch/>
        </p:blipFill>
        <p:spPr>
          <a:xfrm>
            <a:off x="279495" y="1268016"/>
            <a:ext cx="4906395" cy="3457738"/>
          </a:xfrm>
          <a:prstGeom prst="rect">
            <a:avLst/>
          </a:prstGeom>
        </p:spPr>
      </p:pic>
      <p:sp>
        <p:nvSpPr>
          <p:cNvPr id="11" name="Title 1">
            <a:extLst>
              <a:ext uri="{FF2B5EF4-FFF2-40B4-BE49-F238E27FC236}">
                <a16:creationId xmlns:a16="http://schemas.microsoft.com/office/drawing/2014/main" id="{D66E3602-C6A2-444A-A417-B98043EBE66E}"/>
              </a:ext>
            </a:extLst>
          </p:cNvPr>
          <p:cNvSpPr txBox="1">
            <a:spLocks/>
          </p:cNvSpPr>
          <p:nvPr/>
        </p:nvSpPr>
        <p:spPr>
          <a:xfrm>
            <a:off x="228600" y="417746"/>
            <a:ext cx="8686800" cy="85027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latin typeface="Helvetica" pitchFamily="2" charset="0"/>
              </a:rPr>
              <a:t>Results: Risk Index</a:t>
            </a:r>
          </a:p>
        </p:txBody>
      </p:sp>
      <p:sp>
        <p:nvSpPr>
          <p:cNvPr id="19" name="Rectangle 18">
            <a:extLst>
              <a:ext uri="{FF2B5EF4-FFF2-40B4-BE49-F238E27FC236}">
                <a16:creationId xmlns:a16="http://schemas.microsoft.com/office/drawing/2014/main" id="{4664693F-0F56-DC49-939C-E12CC47378C9}"/>
              </a:ext>
            </a:extLst>
          </p:cNvPr>
          <p:cNvSpPr/>
          <p:nvPr/>
        </p:nvSpPr>
        <p:spPr>
          <a:xfrm>
            <a:off x="5311470" y="1268016"/>
            <a:ext cx="3603929" cy="3457738"/>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latin typeface="Helvetica Light" panose="020B0403020202020204" pitchFamily="34" charset="0"/>
              </a:rPr>
              <a:t>Top 5 </a:t>
            </a:r>
            <a:r>
              <a:rPr lang="en-US" b="1" dirty="0">
                <a:latin typeface="Helvetica" pitchFamily="2" charset="0"/>
              </a:rPr>
              <a:t>risk index</a:t>
            </a:r>
            <a:r>
              <a:rPr lang="en-US" dirty="0">
                <a:latin typeface="Helvetica Light" panose="020B0403020202020204" pitchFamily="34" charset="0"/>
              </a:rPr>
              <a:t> stations…</a:t>
            </a:r>
          </a:p>
          <a:p>
            <a:pPr marL="742950" lvl="1" indent="-285750">
              <a:buFont typeface="Arial" panose="020B0604020202020204" pitchFamily="34" charset="0"/>
              <a:buChar char="•"/>
            </a:pPr>
            <a:r>
              <a:rPr lang="en-US" dirty="0">
                <a:latin typeface="Helvetica Light" panose="020B0403020202020204" pitchFamily="34" charset="0"/>
              </a:rPr>
              <a:t>59 ST</a:t>
            </a:r>
          </a:p>
          <a:p>
            <a:pPr marL="742950" lvl="1" indent="-285750">
              <a:buFont typeface="Arial" panose="020B0604020202020204" pitchFamily="34" charset="0"/>
              <a:buChar char="•"/>
            </a:pPr>
            <a:r>
              <a:rPr lang="en-US" dirty="0">
                <a:latin typeface="Helvetica Light" panose="020B0403020202020204" pitchFamily="34" charset="0"/>
              </a:rPr>
              <a:t>KINGSBRIDGE RD</a:t>
            </a:r>
          </a:p>
          <a:p>
            <a:pPr marL="742950" lvl="1" indent="-285750">
              <a:buFont typeface="Arial" panose="020B0604020202020204" pitchFamily="34" charset="0"/>
              <a:buChar char="•"/>
            </a:pPr>
            <a:r>
              <a:rPr lang="en-US" dirty="0">
                <a:latin typeface="Helvetica Light" panose="020B0403020202020204" pitchFamily="34" charset="0"/>
              </a:rPr>
              <a:t>EAST 105 ST</a:t>
            </a:r>
          </a:p>
          <a:p>
            <a:pPr marL="742950" lvl="1" indent="-285750">
              <a:buFont typeface="Arial" panose="020B0604020202020204" pitchFamily="34" charset="0"/>
              <a:buChar char="•"/>
            </a:pPr>
            <a:r>
              <a:rPr lang="en-US" dirty="0">
                <a:latin typeface="Helvetica Light" panose="020B0403020202020204" pitchFamily="34" charset="0"/>
              </a:rPr>
              <a:t>JAMAICA 179 ST</a:t>
            </a:r>
          </a:p>
          <a:p>
            <a:pPr marL="742950" lvl="1" indent="-285750">
              <a:buFont typeface="Arial" panose="020B0604020202020204" pitchFamily="34" charset="0"/>
              <a:buChar char="•"/>
            </a:pPr>
            <a:r>
              <a:rPr lang="en-US" dirty="0">
                <a:latin typeface="Helvetica Light" panose="020B0403020202020204" pitchFamily="34" charset="0"/>
              </a:rPr>
              <a:t>3 AV-149 ST</a:t>
            </a:r>
          </a:p>
          <a:p>
            <a:pPr marL="285750" indent="-285750">
              <a:buFont typeface="Arial" panose="020B0604020202020204" pitchFamily="34" charset="0"/>
              <a:buChar char="•"/>
            </a:pPr>
            <a:r>
              <a:rPr lang="en-US" dirty="0">
                <a:latin typeface="Helvetica Light" panose="020B0403020202020204" pitchFamily="34" charset="0"/>
              </a:rPr>
              <a:t>Are both busy and in hotter parts of the city</a:t>
            </a:r>
          </a:p>
          <a:p>
            <a:pPr marL="285750" indent="-285750">
              <a:buFont typeface="Arial" panose="020B0604020202020204" pitchFamily="34" charset="0"/>
              <a:buChar char="•"/>
            </a:pPr>
            <a:r>
              <a:rPr lang="en-US" dirty="0">
                <a:latin typeface="Helvetica Light" panose="020B0403020202020204" pitchFamily="34" charset="0"/>
              </a:rPr>
              <a:t>High crowd index and high heat index, yields high risk index</a:t>
            </a:r>
          </a:p>
        </p:txBody>
      </p:sp>
    </p:spTree>
    <p:extLst>
      <p:ext uri="{BB962C8B-B14F-4D97-AF65-F5344CB8AC3E}">
        <p14:creationId xmlns:p14="http://schemas.microsoft.com/office/powerpoint/2010/main" val="1109764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8F24B961-D61F-4D40-A2DD-CA97961B600E}"/>
              </a:ext>
            </a:extLst>
          </p:cNvPr>
          <p:cNvPicPr>
            <a:picLocks noChangeAspect="1"/>
          </p:cNvPicPr>
          <p:nvPr/>
        </p:nvPicPr>
        <p:blipFill rotWithShape="1">
          <a:blip r:embed="rId3">
            <a:alphaModFix/>
          </a:blip>
          <a:srcRect l="29694" t="29954" r="28696" b="19478"/>
          <a:stretch/>
        </p:blipFill>
        <p:spPr>
          <a:xfrm>
            <a:off x="279495" y="1268016"/>
            <a:ext cx="4906395" cy="3457738"/>
          </a:xfrm>
          <a:prstGeom prst="rect">
            <a:avLst/>
          </a:prstGeom>
        </p:spPr>
      </p:pic>
      <p:sp>
        <p:nvSpPr>
          <p:cNvPr id="11" name="Title 1">
            <a:extLst>
              <a:ext uri="{FF2B5EF4-FFF2-40B4-BE49-F238E27FC236}">
                <a16:creationId xmlns:a16="http://schemas.microsoft.com/office/drawing/2014/main" id="{D66E3602-C6A2-444A-A417-B98043EBE66E}"/>
              </a:ext>
            </a:extLst>
          </p:cNvPr>
          <p:cNvSpPr txBox="1">
            <a:spLocks/>
          </p:cNvSpPr>
          <p:nvPr/>
        </p:nvSpPr>
        <p:spPr>
          <a:xfrm>
            <a:off x="228600" y="417746"/>
            <a:ext cx="8686800" cy="85027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latin typeface="Helvetica" pitchFamily="2" charset="0"/>
              </a:rPr>
              <a:t>Results: Risk Index</a:t>
            </a:r>
          </a:p>
        </p:txBody>
      </p:sp>
      <p:sp>
        <p:nvSpPr>
          <p:cNvPr id="19" name="Rectangle 18">
            <a:extLst>
              <a:ext uri="{FF2B5EF4-FFF2-40B4-BE49-F238E27FC236}">
                <a16:creationId xmlns:a16="http://schemas.microsoft.com/office/drawing/2014/main" id="{4664693F-0F56-DC49-939C-E12CC47378C9}"/>
              </a:ext>
            </a:extLst>
          </p:cNvPr>
          <p:cNvSpPr/>
          <p:nvPr/>
        </p:nvSpPr>
        <p:spPr>
          <a:xfrm>
            <a:off x="5311470" y="1268016"/>
            <a:ext cx="3603929" cy="3457738"/>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latin typeface="Helvetica Light" panose="020B0403020202020204" pitchFamily="34" charset="0"/>
              </a:rPr>
              <a:t>Top 5 </a:t>
            </a:r>
            <a:r>
              <a:rPr lang="en-US" b="1" dirty="0">
                <a:latin typeface="Helvetica" pitchFamily="2" charset="0"/>
              </a:rPr>
              <a:t>risk index</a:t>
            </a:r>
            <a:r>
              <a:rPr lang="en-US" dirty="0">
                <a:latin typeface="Helvetica Light" panose="020B0403020202020204" pitchFamily="34" charset="0"/>
              </a:rPr>
              <a:t> stations…</a:t>
            </a:r>
          </a:p>
          <a:p>
            <a:pPr marL="742950" lvl="1" indent="-285750">
              <a:buFont typeface="Arial" panose="020B0604020202020204" pitchFamily="34" charset="0"/>
              <a:buChar char="•"/>
            </a:pPr>
            <a:r>
              <a:rPr lang="en-US" dirty="0">
                <a:latin typeface="Helvetica Light" panose="020B0403020202020204" pitchFamily="34" charset="0"/>
              </a:rPr>
              <a:t>59 ST</a:t>
            </a:r>
          </a:p>
          <a:p>
            <a:pPr marL="742950" lvl="1" indent="-285750">
              <a:buFont typeface="Arial" panose="020B0604020202020204" pitchFamily="34" charset="0"/>
              <a:buChar char="•"/>
            </a:pPr>
            <a:r>
              <a:rPr lang="en-US" dirty="0">
                <a:latin typeface="Helvetica Light" panose="020B0403020202020204" pitchFamily="34" charset="0"/>
              </a:rPr>
              <a:t>KINGSBRIDGE RD</a:t>
            </a:r>
          </a:p>
          <a:p>
            <a:pPr marL="742950" lvl="1" indent="-285750">
              <a:buFont typeface="Arial" panose="020B0604020202020204" pitchFamily="34" charset="0"/>
              <a:buChar char="•"/>
            </a:pPr>
            <a:r>
              <a:rPr lang="en-US" dirty="0">
                <a:latin typeface="Helvetica Light" panose="020B0403020202020204" pitchFamily="34" charset="0"/>
              </a:rPr>
              <a:t>EAST 105 ST</a:t>
            </a:r>
          </a:p>
          <a:p>
            <a:pPr marL="742950" lvl="1" indent="-285750">
              <a:buFont typeface="Arial" panose="020B0604020202020204" pitchFamily="34" charset="0"/>
              <a:buChar char="•"/>
            </a:pPr>
            <a:r>
              <a:rPr lang="en-US" dirty="0">
                <a:latin typeface="Helvetica Light" panose="020B0403020202020204" pitchFamily="34" charset="0"/>
              </a:rPr>
              <a:t>JAMAICA 179 ST</a:t>
            </a:r>
          </a:p>
          <a:p>
            <a:pPr marL="742950" lvl="1" indent="-285750">
              <a:buFont typeface="Arial" panose="020B0604020202020204" pitchFamily="34" charset="0"/>
              <a:buChar char="•"/>
            </a:pPr>
            <a:r>
              <a:rPr lang="en-US" dirty="0">
                <a:latin typeface="Helvetica Light" panose="020B0403020202020204" pitchFamily="34" charset="0"/>
              </a:rPr>
              <a:t>3 AV-149 ST</a:t>
            </a:r>
          </a:p>
          <a:p>
            <a:pPr marL="285750" indent="-285750">
              <a:buFont typeface="Arial" panose="020B0604020202020204" pitchFamily="34" charset="0"/>
              <a:buChar char="•"/>
            </a:pPr>
            <a:r>
              <a:rPr lang="en-US" dirty="0">
                <a:latin typeface="Helvetica Light" panose="020B0403020202020204" pitchFamily="34" charset="0"/>
              </a:rPr>
              <a:t>Are both busy and in hotter parts of the city</a:t>
            </a:r>
          </a:p>
          <a:p>
            <a:pPr marL="285750" indent="-285750">
              <a:buFont typeface="Arial" panose="020B0604020202020204" pitchFamily="34" charset="0"/>
              <a:buChar char="•"/>
            </a:pPr>
            <a:r>
              <a:rPr lang="en-US" dirty="0">
                <a:latin typeface="Helvetica Light" panose="020B0403020202020204" pitchFamily="34" charset="0"/>
              </a:rPr>
              <a:t>High crowd index and high heat index, yields high risk index</a:t>
            </a:r>
          </a:p>
        </p:txBody>
      </p:sp>
      <p:sp>
        <p:nvSpPr>
          <p:cNvPr id="2" name="Oval 1">
            <a:extLst>
              <a:ext uri="{FF2B5EF4-FFF2-40B4-BE49-F238E27FC236}">
                <a16:creationId xmlns:a16="http://schemas.microsoft.com/office/drawing/2014/main" id="{D4E1E46E-16B1-2448-8CFF-5005D12CF168}"/>
              </a:ext>
            </a:extLst>
          </p:cNvPr>
          <p:cNvSpPr/>
          <p:nvPr/>
        </p:nvSpPr>
        <p:spPr>
          <a:xfrm>
            <a:off x="2568271" y="1383527"/>
            <a:ext cx="858741" cy="508883"/>
          </a:xfrm>
          <a:prstGeom prst="ellipse">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0F9D2A8B-27DE-4444-878C-8DB3026C03EC}"/>
              </a:ext>
            </a:extLst>
          </p:cNvPr>
          <p:cNvCxnSpPr/>
          <p:nvPr/>
        </p:nvCxnSpPr>
        <p:spPr>
          <a:xfrm flipV="1">
            <a:off x="2242268" y="1685677"/>
            <a:ext cx="739471" cy="461175"/>
          </a:xfrm>
          <a:prstGeom prst="straightConnector1">
            <a:avLst/>
          </a:prstGeom>
          <a:ln w="12700">
            <a:solidFill>
              <a:srgbClr val="FF7E79"/>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8DEAAE0-944F-B046-A60C-FE70C8493ED6}"/>
              </a:ext>
            </a:extLst>
          </p:cNvPr>
          <p:cNvSpPr/>
          <p:nvPr/>
        </p:nvSpPr>
        <p:spPr>
          <a:xfrm>
            <a:off x="822960" y="2156251"/>
            <a:ext cx="2604052" cy="830997"/>
          </a:xfrm>
          <a:prstGeom prst="rect">
            <a:avLst/>
          </a:prstGeom>
        </p:spPr>
        <p:txBody>
          <a:bodyPr wrap="square">
            <a:spAutoFit/>
          </a:bodyPr>
          <a:lstStyle/>
          <a:p>
            <a:pPr marL="7938" lvl="1"/>
            <a:r>
              <a:rPr lang="en-US" sz="1600" dirty="0">
                <a:solidFill>
                  <a:srgbClr val="FF7E79"/>
                </a:solidFill>
                <a:latin typeface="Helvetica Light" panose="020B0403020202020204" pitchFamily="34" charset="0"/>
              </a:rPr>
              <a:t>e.g., GRD CNTRL-42 ST,</a:t>
            </a:r>
          </a:p>
          <a:p>
            <a:pPr marL="7938" lvl="1"/>
            <a:r>
              <a:rPr lang="en-US" sz="1600" dirty="0">
                <a:solidFill>
                  <a:srgbClr val="FF7E79"/>
                </a:solidFill>
                <a:latin typeface="Helvetica Light" panose="020B0403020202020204" pitchFamily="34" charset="0"/>
              </a:rPr>
              <a:t>34</a:t>
            </a:r>
            <a:r>
              <a:rPr lang="en-US" sz="1600" baseline="30000" dirty="0">
                <a:solidFill>
                  <a:srgbClr val="FF7E79"/>
                </a:solidFill>
                <a:latin typeface="Helvetica Light" panose="020B0403020202020204" pitchFamily="34" charset="0"/>
              </a:rPr>
              <a:t>TH</a:t>
            </a:r>
            <a:r>
              <a:rPr lang="en-US" sz="1600" dirty="0">
                <a:solidFill>
                  <a:srgbClr val="FF7E79"/>
                </a:solidFill>
                <a:latin typeface="Helvetica Light" panose="020B0403020202020204" pitchFamily="34" charset="0"/>
              </a:rPr>
              <a:t> ST-HERALD SQ,</a:t>
            </a:r>
          </a:p>
          <a:p>
            <a:pPr marL="7938" lvl="1"/>
            <a:r>
              <a:rPr lang="en-US" sz="1600" dirty="0">
                <a:solidFill>
                  <a:srgbClr val="FF7E79"/>
                </a:solidFill>
                <a:latin typeface="Helvetica Light" panose="020B0403020202020204" pitchFamily="34" charset="0"/>
              </a:rPr>
              <a:t>14 ST-UNION SQ</a:t>
            </a:r>
            <a:endParaRPr lang="en-US" sz="1400" dirty="0">
              <a:solidFill>
                <a:srgbClr val="FF7E79"/>
              </a:solidFill>
              <a:latin typeface="Helvetica Light" panose="020B0403020202020204" pitchFamily="34" charset="0"/>
            </a:endParaRPr>
          </a:p>
        </p:txBody>
      </p:sp>
    </p:spTree>
    <p:extLst>
      <p:ext uri="{BB962C8B-B14F-4D97-AF65-F5344CB8AC3E}">
        <p14:creationId xmlns:p14="http://schemas.microsoft.com/office/powerpoint/2010/main" val="2135938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6A75455-803B-E045-9632-31ED2BA7522E}"/>
              </a:ext>
            </a:extLst>
          </p:cNvPr>
          <p:cNvSpPr/>
          <p:nvPr/>
        </p:nvSpPr>
        <p:spPr>
          <a:xfrm>
            <a:off x="903789" y="2643313"/>
            <a:ext cx="2388051" cy="2250558"/>
          </a:xfrm>
          <a:prstGeom prst="rect">
            <a:avLst/>
          </a:prstGeom>
          <a:solidFill>
            <a:srgbClr val="FF7E79"/>
          </a:solid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Helvetica" pitchFamily="2" charset="0"/>
              </a:rPr>
              <a:t>SCAN </a:t>
            </a:r>
            <a:r>
              <a:rPr lang="en-US" sz="1400" dirty="0">
                <a:latin typeface="Helvetica Light" panose="020B0403020202020204" pitchFamily="34" charset="0"/>
              </a:rPr>
              <a:t>WITH YOUR SMARTPHONE CAMERA</a:t>
            </a:r>
          </a:p>
        </p:txBody>
      </p:sp>
      <p:pic>
        <p:nvPicPr>
          <p:cNvPr id="4" name="Content Placeholder 4" descr="Qr code&#10;&#10;Description automatically generated">
            <a:extLst>
              <a:ext uri="{FF2B5EF4-FFF2-40B4-BE49-F238E27FC236}">
                <a16:creationId xmlns:a16="http://schemas.microsoft.com/office/drawing/2014/main" id="{D1ECCE73-B5B8-6748-99B3-5BA219FFD8B0}"/>
              </a:ext>
            </a:extLst>
          </p:cNvPr>
          <p:cNvPicPr>
            <a:picLocks noChangeAspect="1"/>
          </p:cNvPicPr>
          <p:nvPr/>
        </p:nvPicPr>
        <p:blipFill>
          <a:blip r:embed="rId5"/>
          <a:stretch>
            <a:fillRect/>
          </a:stretch>
        </p:blipFill>
        <p:spPr>
          <a:xfrm>
            <a:off x="1250167" y="3133826"/>
            <a:ext cx="1695294" cy="1695294"/>
          </a:xfrm>
          <a:prstGeom prst="rect">
            <a:avLst/>
          </a:prstGeom>
        </p:spPr>
      </p:pic>
      <p:sp>
        <p:nvSpPr>
          <p:cNvPr id="5" name="Rectangle 4">
            <a:extLst>
              <a:ext uri="{FF2B5EF4-FFF2-40B4-BE49-F238E27FC236}">
                <a16:creationId xmlns:a16="http://schemas.microsoft.com/office/drawing/2014/main" id="{18EE01C6-B280-D747-AA1B-4CFF6DEC8FF9}"/>
              </a:ext>
            </a:extLst>
          </p:cNvPr>
          <p:cNvSpPr/>
          <p:nvPr/>
        </p:nvSpPr>
        <p:spPr>
          <a:xfrm>
            <a:off x="684606" y="2130855"/>
            <a:ext cx="2826415" cy="369332"/>
          </a:xfrm>
          <a:prstGeom prst="rect">
            <a:avLst/>
          </a:prstGeom>
        </p:spPr>
        <p:txBody>
          <a:bodyPr wrap="none">
            <a:spAutoFit/>
          </a:bodyPr>
          <a:lstStyle/>
          <a:p>
            <a:r>
              <a:rPr lang="en-US" dirty="0">
                <a:latin typeface="Helvetica Light" panose="020B0403020202020204" pitchFamily="34" charset="0"/>
              </a:rPr>
              <a:t>https://</a:t>
            </a:r>
            <a:r>
              <a:rPr lang="en-US" dirty="0" err="1">
                <a:latin typeface="Helvetica Light" panose="020B0403020202020204" pitchFamily="34" charset="0"/>
              </a:rPr>
              <a:t>bit.ly</a:t>
            </a:r>
            <a:r>
              <a:rPr lang="en-US" dirty="0">
                <a:latin typeface="Helvetica Light" panose="020B0403020202020204" pitchFamily="34" charset="0"/>
              </a:rPr>
              <a:t>/</a:t>
            </a:r>
            <a:r>
              <a:rPr lang="en-US" dirty="0" err="1">
                <a:latin typeface="Helvetica Light" panose="020B0403020202020204" pitchFamily="34" charset="0"/>
              </a:rPr>
              <a:t>mta</a:t>
            </a:r>
            <a:r>
              <a:rPr lang="en-US" dirty="0">
                <a:latin typeface="Helvetica Light" panose="020B0403020202020204" pitchFamily="34" charset="0"/>
              </a:rPr>
              <a:t>-heat-</a:t>
            </a:r>
            <a:r>
              <a:rPr lang="en-US" dirty="0" err="1">
                <a:latin typeface="Helvetica Light" panose="020B0403020202020204" pitchFamily="34" charset="0"/>
              </a:rPr>
              <a:t>eda</a:t>
            </a:r>
            <a:endParaRPr lang="en-US" dirty="0">
              <a:latin typeface="Helvetica Light" panose="020B0403020202020204" pitchFamily="34" charset="0"/>
            </a:endParaRPr>
          </a:p>
        </p:txBody>
      </p:sp>
      <p:sp>
        <p:nvSpPr>
          <p:cNvPr id="9" name="Title 1">
            <a:extLst>
              <a:ext uri="{FF2B5EF4-FFF2-40B4-BE49-F238E27FC236}">
                <a16:creationId xmlns:a16="http://schemas.microsoft.com/office/drawing/2014/main" id="{B92B5964-8EA5-3242-9E83-7D00CAB6E8DC}"/>
              </a:ext>
            </a:extLst>
          </p:cNvPr>
          <p:cNvSpPr txBox="1">
            <a:spLocks/>
          </p:cNvSpPr>
          <p:nvPr/>
        </p:nvSpPr>
        <p:spPr>
          <a:xfrm>
            <a:off x="228600" y="417746"/>
            <a:ext cx="3866322" cy="184042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dirty="0">
                <a:latin typeface="Helvetica" pitchFamily="2" charset="0"/>
              </a:rPr>
              <a:t>Conclusions: </a:t>
            </a:r>
            <a:r>
              <a:rPr lang="en-US" sz="3600" dirty="0">
                <a:latin typeface="Helvetica" pitchFamily="2" charset="0"/>
              </a:rPr>
              <a:t>Public Risk Index Station Map</a:t>
            </a:r>
          </a:p>
        </p:txBody>
      </p:sp>
      <p:pic>
        <p:nvPicPr>
          <p:cNvPr id="10" name="Screen Recording 2021-07-22 at 5.27.52 PM.mov" descr="Screen Recording 2021-07-22 at 5.27.52 PM.mov">
            <a:hlinkClick r:id="" action="ppaction://media"/>
            <a:extLst>
              <a:ext uri="{FF2B5EF4-FFF2-40B4-BE49-F238E27FC236}">
                <a16:creationId xmlns:a16="http://schemas.microsoft.com/office/drawing/2014/main" id="{7C77A843-9B14-1240-9B1E-F6AB9D9564BF}"/>
              </a:ext>
            </a:extLst>
          </p:cNvPr>
          <p:cNvPicPr>
            <a:picLocks noChangeAspect="1"/>
          </p:cNvPicPr>
          <p:nvPr>
            <a:videoFile r:link="rId1"/>
            <p:extLst>
              <p:ext uri="{DAA4B4D4-6D71-4841-9C94-3DE7FCFB9230}">
                <p14:media xmlns:p14="http://schemas.microsoft.com/office/powerpoint/2010/main" r:embed="rId2">
                  <p14:trim end="1811.2464"/>
                </p14:media>
              </p:ext>
            </p:extLst>
          </p:nvPr>
        </p:nvPicPr>
        <p:blipFill>
          <a:blip r:embed="rId6"/>
          <a:stretch>
            <a:fillRect/>
          </a:stretch>
        </p:blipFill>
        <p:spPr>
          <a:xfrm>
            <a:off x="4277803" y="1138"/>
            <a:ext cx="4866198" cy="5142362"/>
          </a:xfrm>
          <a:prstGeom prst="rect">
            <a:avLst/>
          </a:prstGeom>
        </p:spPr>
      </p:pic>
    </p:spTree>
    <p:extLst>
      <p:ext uri="{BB962C8B-B14F-4D97-AF65-F5344CB8AC3E}">
        <p14:creationId xmlns:p14="http://schemas.microsoft.com/office/powerpoint/2010/main" val="100533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62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3000" fill="hold" display="0">
                  <p:stCondLst>
                    <p:cond delay="indefinite"/>
                  </p:stCondLst>
                </p:cTn>
                <p:tgtEl>
                  <p:spTgt spid="1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View of motion blurred underground railway">
            <a:extLst>
              <a:ext uri="{FF2B5EF4-FFF2-40B4-BE49-F238E27FC236}">
                <a16:creationId xmlns:a16="http://schemas.microsoft.com/office/drawing/2014/main" id="{6FCBFA02-542D-D742-B354-F9804EED618A}"/>
              </a:ext>
            </a:extLst>
          </p:cNvPr>
          <p:cNvPicPr>
            <a:picLocks noChangeAspect="1"/>
          </p:cNvPicPr>
          <p:nvPr/>
        </p:nvPicPr>
        <p:blipFill rotWithShape="1">
          <a:blip r:embed="rId3">
            <a:alphaModFix amt="35000"/>
          </a:blip>
          <a:srcRect t="15730"/>
          <a:stretch/>
        </p:blipFill>
        <p:spPr>
          <a:xfrm>
            <a:off x="20" y="10"/>
            <a:ext cx="9143980" cy="5143490"/>
          </a:xfrm>
          <a:prstGeom prst="rect">
            <a:avLst/>
          </a:prstGeom>
        </p:spPr>
      </p:pic>
      <p:sp>
        <p:nvSpPr>
          <p:cNvPr id="6" name="Title 1">
            <a:extLst>
              <a:ext uri="{FF2B5EF4-FFF2-40B4-BE49-F238E27FC236}">
                <a16:creationId xmlns:a16="http://schemas.microsoft.com/office/drawing/2014/main" id="{1EE87A9D-2F6B-684D-885E-2BA249E6CAF2}"/>
              </a:ext>
            </a:extLst>
          </p:cNvPr>
          <p:cNvSpPr txBox="1">
            <a:spLocks/>
          </p:cNvSpPr>
          <p:nvPr/>
        </p:nvSpPr>
        <p:spPr>
          <a:xfrm>
            <a:off x="628650" y="799396"/>
            <a:ext cx="2484873" cy="3544707"/>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defTabSz="914400">
              <a:spcAft>
                <a:spcPts val="600"/>
              </a:spcAft>
            </a:pPr>
            <a:r>
              <a:rPr lang="en-US" sz="2800" dirty="0">
                <a:solidFill>
                  <a:srgbClr val="FFFFFF"/>
                </a:solidFill>
                <a:latin typeface="Helvetica" pitchFamily="2" charset="0"/>
              </a:rPr>
              <a:t>Conclusions: Public Risk Index Station Map</a:t>
            </a:r>
          </a:p>
        </p:txBody>
      </p:sp>
      <p:cxnSp>
        <p:nvCxnSpPr>
          <p:cNvPr id="15" name="Straight Connector 1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1714500"/>
            <a:ext cx="0" cy="17145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A4A5DB-6DDD-0748-9D62-C664F6EB88A0}"/>
              </a:ext>
            </a:extLst>
          </p:cNvPr>
          <p:cNvSpPr>
            <a:spLocks noGrp="1"/>
          </p:cNvSpPr>
          <p:nvPr>
            <p:ph idx="1"/>
          </p:nvPr>
        </p:nvSpPr>
        <p:spPr>
          <a:xfrm>
            <a:off x="3866534" y="799396"/>
            <a:ext cx="4308514" cy="3544707"/>
          </a:xfrm>
        </p:spPr>
        <p:txBody>
          <a:bodyPr vert="horz" lIns="91440" tIns="45720" rIns="91440" bIns="45720" rtlCol="0" anchor="ctr">
            <a:normAutofit/>
          </a:bodyPr>
          <a:lstStyle/>
          <a:p>
            <a:pPr marL="287338" indent="-173038" defTabSz="914400"/>
            <a:r>
              <a:rPr lang="en-US" sz="2000" dirty="0">
                <a:solidFill>
                  <a:srgbClr val="FFFFFF"/>
                </a:solidFill>
                <a:latin typeface="Helvetica" pitchFamily="2" charset="0"/>
              </a:rPr>
              <a:t>Top 5 risk index stations: 59 ST, KINGSBRIDGE RD, EAST 105 ST, JAMAICA 179 ST, 3 AV-149 ST</a:t>
            </a:r>
          </a:p>
          <a:p>
            <a:pPr marL="287338" indent="-173038" defTabSz="914400"/>
            <a:r>
              <a:rPr lang="en-US" sz="2000" dirty="0">
                <a:solidFill>
                  <a:srgbClr val="FFFFFF"/>
                </a:solidFill>
                <a:latin typeface="Helvetica" pitchFamily="2" charset="0"/>
              </a:rPr>
              <a:t>Many of these high-risk stations have lower-risk stations that are nearby, and service the same lines</a:t>
            </a:r>
          </a:p>
        </p:txBody>
      </p:sp>
    </p:spTree>
    <p:extLst>
      <p:ext uri="{BB962C8B-B14F-4D97-AF65-F5344CB8AC3E}">
        <p14:creationId xmlns:p14="http://schemas.microsoft.com/office/powerpoint/2010/main" val="2802061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View of motion blurred underground railway">
            <a:extLst>
              <a:ext uri="{FF2B5EF4-FFF2-40B4-BE49-F238E27FC236}">
                <a16:creationId xmlns:a16="http://schemas.microsoft.com/office/drawing/2014/main" id="{5B2ACD05-044A-CE4F-A780-AF370509C9AD}"/>
              </a:ext>
            </a:extLst>
          </p:cNvPr>
          <p:cNvPicPr>
            <a:picLocks noChangeAspect="1"/>
          </p:cNvPicPr>
          <p:nvPr/>
        </p:nvPicPr>
        <p:blipFill rotWithShape="1">
          <a:blip r:embed="rId3">
            <a:alphaModFix amt="35000"/>
          </a:blip>
          <a:srcRect t="15730"/>
          <a:stretch/>
        </p:blipFill>
        <p:spPr>
          <a:xfrm>
            <a:off x="20" y="10"/>
            <a:ext cx="9143980" cy="5143490"/>
          </a:xfrm>
          <a:prstGeom prst="rect">
            <a:avLst/>
          </a:prstGeom>
        </p:spPr>
      </p:pic>
      <p:sp>
        <p:nvSpPr>
          <p:cNvPr id="7" name="Title 1">
            <a:extLst>
              <a:ext uri="{FF2B5EF4-FFF2-40B4-BE49-F238E27FC236}">
                <a16:creationId xmlns:a16="http://schemas.microsoft.com/office/drawing/2014/main" id="{B7F95151-D698-2D44-9C87-1ED552638BE9}"/>
              </a:ext>
            </a:extLst>
          </p:cNvPr>
          <p:cNvSpPr txBox="1">
            <a:spLocks/>
          </p:cNvSpPr>
          <p:nvPr/>
        </p:nvSpPr>
        <p:spPr>
          <a:xfrm>
            <a:off x="628650" y="799396"/>
            <a:ext cx="2484873" cy="3544707"/>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defTabSz="914400">
              <a:spcAft>
                <a:spcPts val="600"/>
              </a:spcAft>
            </a:pPr>
            <a:r>
              <a:rPr lang="en-US" sz="4400" dirty="0">
                <a:solidFill>
                  <a:srgbClr val="FFFFFF"/>
                </a:solidFill>
                <a:latin typeface="Helvetica" pitchFamily="2" charset="0"/>
              </a:rPr>
              <a:t>Future Work</a:t>
            </a:r>
          </a:p>
        </p:txBody>
      </p:sp>
      <p:cxnSp>
        <p:nvCxnSpPr>
          <p:cNvPr id="15" name="Straight Connector 1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1714500"/>
            <a:ext cx="0" cy="17145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5332F-7A5E-144F-953D-5FD518815B7E}"/>
              </a:ext>
            </a:extLst>
          </p:cNvPr>
          <p:cNvSpPr>
            <a:spLocks noGrp="1"/>
          </p:cNvSpPr>
          <p:nvPr>
            <p:ph idx="1"/>
          </p:nvPr>
        </p:nvSpPr>
        <p:spPr>
          <a:xfrm>
            <a:off x="3866534" y="799396"/>
            <a:ext cx="4308514" cy="3544707"/>
          </a:xfrm>
        </p:spPr>
        <p:txBody>
          <a:bodyPr vert="horz" lIns="91440" tIns="45720" rIns="91440" bIns="45720" rtlCol="0" anchor="ctr">
            <a:normAutofit/>
          </a:bodyPr>
          <a:lstStyle/>
          <a:p>
            <a:pPr marL="219075" indent="-219075" defTabSz="914400"/>
            <a:r>
              <a:rPr lang="en-US" sz="2000" dirty="0">
                <a:solidFill>
                  <a:srgbClr val="FFFFFF"/>
                </a:solidFill>
                <a:latin typeface="Helvetica" pitchFamily="2" charset="0"/>
              </a:rPr>
              <a:t>Provide alternate nearby, low-risk stations </a:t>
            </a:r>
            <a:r>
              <a:rPr lang="en-US" sz="2000" b="1" dirty="0">
                <a:solidFill>
                  <a:srgbClr val="FFFFFF"/>
                </a:solidFill>
                <a:latin typeface="Helvetica" pitchFamily="2" charset="0"/>
              </a:rPr>
              <a:t>for each line </a:t>
            </a:r>
            <a:r>
              <a:rPr lang="en-US" sz="2000" dirty="0">
                <a:solidFill>
                  <a:srgbClr val="FFFFFF"/>
                </a:solidFill>
                <a:latin typeface="Helvetica" pitchFamily="2" charset="0"/>
              </a:rPr>
              <a:t>at a high-risk station</a:t>
            </a:r>
          </a:p>
          <a:p>
            <a:pPr marL="219075" indent="-219075" defTabSz="914400"/>
            <a:r>
              <a:rPr lang="en-US" sz="2000" dirty="0">
                <a:solidFill>
                  <a:srgbClr val="FFFFFF"/>
                </a:solidFill>
                <a:latin typeface="Helvetica" pitchFamily="2" charset="0"/>
              </a:rPr>
              <a:t>Expand heat analysis to </a:t>
            </a:r>
            <a:r>
              <a:rPr lang="en-US" sz="2000" b="1" dirty="0">
                <a:solidFill>
                  <a:srgbClr val="FFFFFF"/>
                </a:solidFill>
                <a:latin typeface="Helvetica" pitchFamily="2" charset="0"/>
              </a:rPr>
              <a:t>include New Jersey</a:t>
            </a:r>
            <a:r>
              <a:rPr lang="en-US" sz="2000" dirty="0">
                <a:solidFill>
                  <a:srgbClr val="FFFFFF"/>
                </a:solidFill>
                <a:latin typeface="Helvetica" pitchFamily="2" charset="0"/>
              </a:rPr>
              <a:t> so that more PATH stations can be included</a:t>
            </a:r>
          </a:p>
          <a:p>
            <a:pPr indent="-228600" defTabSz="914400"/>
            <a:endParaRPr lang="en-US" sz="1500" dirty="0">
              <a:solidFill>
                <a:srgbClr val="FFFFFF"/>
              </a:solidFill>
            </a:endParaRPr>
          </a:p>
        </p:txBody>
      </p:sp>
    </p:spTree>
    <p:extLst>
      <p:ext uri="{BB962C8B-B14F-4D97-AF65-F5344CB8AC3E}">
        <p14:creationId xmlns:p14="http://schemas.microsoft.com/office/powerpoint/2010/main" val="3908685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ew of motion blurred underground railway">
            <a:extLst>
              <a:ext uri="{FF2B5EF4-FFF2-40B4-BE49-F238E27FC236}">
                <a16:creationId xmlns:a16="http://schemas.microsoft.com/office/drawing/2014/main" id="{C8E42D0C-F762-224A-8243-5EDCED54BA73}"/>
              </a:ext>
            </a:extLst>
          </p:cNvPr>
          <p:cNvPicPr>
            <a:picLocks noChangeAspect="1"/>
          </p:cNvPicPr>
          <p:nvPr/>
        </p:nvPicPr>
        <p:blipFill rotWithShape="1">
          <a:blip r:embed="rId5">
            <a:alphaModFix amt="35000"/>
          </a:blip>
          <a:srcRect l="46695" t="15730" r="1"/>
          <a:stretch/>
        </p:blipFill>
        <p:spPr>
          <a:xfrm>
            <a:off x="0" y="10"/>
            <a:ext cx="4874139" cy="5143490"/>
          </a:xfrm>
          <a:prstGeom prst="rect">
            <a:avLst/>
          </a:prstGeom>
        </p:spPr>
      </p:pic>
      <p:sp>
        <p:nvSpPr>
          <p:cNvPr id="12" name="Rectangle 11">
            <a:extLst>
              <a:ext uri="{FF2B5EF4-FFF2-40B4-BE49-F238E27FC236}">
                <a16:creationId xmlns:a16="http://schemas.microsoft.com/office/drawing/2014/main" id="{D6A75455-803B-E045-9632-31ED2BA7522E}"/>
              </a:ext>
            </a:extLst>
          </p:cNvPr>
          <p:cNvSpPr/>
          <p:nvPr/>
        </p:nvSpPr>
        <p:spPr>
          <a:xfrm>
            <a:off x="903789" y="2643313"/>
            <a:ext cx="2388051" cy="2250558"/>
          </a:xfrm>
          <a:prstGeom prst="rect">
            <a:avLst/>
          </a:prstGeom>
          <a:solidFill>
            <a:srgbClr val="FF7E79"/>
          </a:solid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Helvetica" pitchFamily="2" charset="0"/>
              </a:rPr>
              <a:t>SCAN </a:t>
            </a:r>
            <a:r>
              <a:rPr lang="en-US" sz="1400" dirty="0">
                <a:latin typeface="Helvetica Light" panose="020B0403020202020204" pitchFamily="34" charset="0"/>
              </a:rPr>
              <a:t>WITH YOUR SMARTPHONE CAMERA</a:t>
            </a:r>
          </a:p>
        </p:txBody>
      </p:sp>
      <p:pic>
        <p:nvPicPr>
          <p:cNvPr id="4" name="Content Placeholder 4" descr="Qr code&#10;&#10;Description automatically generated">
            <a:extLst>
              <a:ext uri="{FF2B5EF4-FFF2-40B4-BE49-F238E27FC236}">
                <a16:creationId xmlns:a16="http://schemas.microsoft.com/office/drawing/2014/main" id="{D1ECCE73-B5B8-6748-99B3-5BA219FFD8B0}"/>
              </a:ext>
            </a:extLst>
          </p:cNvPr>
          <p:cNvPicPr>
            <a:picLocks noChangeAspect="1"/>
          </p:cNvPicPr>
          <p:nvPr/>
        </p:nvPicPr>
        <p:blipFill>
          <a:blip r:embed="rId6"/>
          <a:stretch>
            <a:fillRect/>
          </a:stretch>
        </p:blipFill>
        <p:spPr>
          <a:xfrm>
            <a:off x="1250167" y="3133826"/>
            <a:ext cx="1695294" cy="1695294"/>
          </a:xfrm>
          <a:prstGeom prst="rect">
            <a:avLst/>
          </a:prstGeom>
        </p:spPr>
      </p:pic>
      <p:sp>
        <p:nvSpPr>
          <p:cNvPr id="9" name="Title 1">
            <a:extLst>
              <a:ext uri="{FF2B5EF4-FFF2-40B4-BE49-F238E27FC236}">
                <a16:creationId xmlns:a16="http://schemas.microsoft.com/office/drawing/2014/main" id="{B92B5964-8EA5-3242-9E83-7D00CAB6E8DC}"/>
              </a:ext>
            </a:extLst>
          </p:cNvPr>
          <p:cNvSpPr txBox="1">
            <a:spLocks/>
          </p:cNvSpPr>
          <p:nvPr/>
        </p:nvSpPr>
        <p:spPr>
          <a:xfrm>
            <a:off x="228600" y="417746"/>
            <a:ext cx="3866322" cy="184042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400" b="1" dirty="0">
                <a:latin typeface="Helvetica" pitchFamily="2" charset="0"/>
              </a:rPr>
              <a:t>Questions?</a:t>
            </a:r>
            <a:endParaRPr lang="en-US" sz="3600" b="1" dirty="0">
              <a:latin typeface="Helvetica" pitchFamily="2" charset="0"/>
            </a:endParaRPr>
          </a:p>
        </p:txBody>
      </p:sp>
      <p:pic>
        <p:nvPicPr>
          <p:cNvPr id="10" name="Screen Recording 2021-07-22 at 5.27.52 PM.mov" descr="Screen Recording 2021-07-22 at 5.27.52 PM.mov">
            <a:hlinkClick r:id="" action="ppaction://media"/>
            <a:extLst>
              <a:ext uri="{FF2B5EF4-FFF2-40B4-BE49-F238E27FC236}">
                <a16:creationId xmlns:a16="http://schemas.microsoft.com/office/drawing/2014/main" id="{7C77A843-9B14-1240-9B1E-F6AB9D9564B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77803" y="1138"/>
            <a:ext cx="4866198" cy="5142362"/>
          </a:xfrm>
          <a:prstGeom prst="rect">
            <a:avLst/>
          </a:prstGeom>
        </p:spPr>
      </p:pic>
    </p:spTree>
    <p:extLst>
      <p:ext uri="{BB962C8B-B14F-4D97-AF65-F5344CB8AC3E}">
        <p14:creationId xmlns:p14="http://schemas.microsoft.com/office/powerpoint/2010/main" val="20343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4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3000" fill="hold" display="0">
                  <p:stCondLst>
                    <p:cond delay="indefinite"/>
                  </p:stCondLst>
                </p:cTn>
                <p:tgtEl>
                  <p:spTgt spid="1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BCD5-B004-E543-BCA7-ADA9D6E40E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5ACB83-92F0-3042-9C4A-D3E94D552C99}"/>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A693FE6-943C-D240-B569-4660448BFBE2}"/>
              </a:ext>
            </a:extLst>
          </p:cNvPr>
          <p:cNvSpPr/>
          <p:nvPr/>
        </p:nvSpPr>
        <p:spPr>
          <a:xfrm>
            <a:off x="116609" y="127221"/>
            <a:ext cx="8908121" cy="4893871"/>
          </a:xfrm>
          <a:prstGeom prst="rect">
            <a:avLst/>
          </a:prstGeom>
          <a:solidFill>
            <a:srgbClr val="FF7E79"/>
          </a:solid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latin typeface="Helvetica Light" panose="020B0403020202020204" pitchFamily="34" charset="0"/>
            </a:endParaRPr>
          </a:p>
        </p:txBody>
      </p:sp>
    </p:spTree>
    <p:extLst>
      <p:ext uri="{BB962C8B-B14F-4D97-AF65-F5344CB8AC3E}">
        <p14:creationId xmlns:p14="http://schemas.microsoft.com/office/powerpoint/2010/main" val="1188921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6380-A30F-004B-B8DB-E69DCAD98364}"/>
              </a:ext>
            </a:extLst>
          </p:cNvPr>
          <p:cNvSpPr>
            <a:spLocks noGrp="1"/>
          </p:cNvSpPr>
          <p:nvPr>
            <p:ph type="title"/>
          </p:nvPr>
        </p:nvSpPr>
        <p:spPr>
          <a:xfrm>
            <a:off x="228600" y="417746"/>
            <a:ext cx="8686800" cy="850270"/>
          </a:xfrm>
        </p:spPr>
        <p:txBody>
          <a:bodyPr>
            <a:normAutofit/>
          </a:bodyPr>
          <a:lstStyle/>
          <a:p>
            <a:r>
              <a:rPr lang="en-US" sz="4400" dirty="0">
                <a:latin typeface="Helvetica" pitchFamily="2" charset="0"/>
              </a:rPr>
              <a:t>Overview</a:t>
            </a:r>
          </a:p>
        </p:txBody>
      </p:sp>
      <p:graphicFrame>
        <p:nvGraphicFramePr>
          <p:cNvPr id="5" name="Content Placeholder 2">
            <a:extLst>
              <a:ext uri="{FF2B5EF4-FFF2-40B4-BE49-F238E27FC236}">
                <a16:creationId xmlns:a16="http://schemas.microsoft.com/office/drawing/2014/main" id="{779CC23C-4217-42B1-9CB3-283A61EED7DD}"/>
              </a:ext>
            </a:extLst>
          </p:cNvPr>
          <p:cNvGraphicFramePr>
            <a:graphicFrameLocks noGrp="1"/>
          </p:cNvGraphicFramePr>
          <p:nvPr>
            <p:ph idx="1"/>
          </p:nvPr>
        </p:nvGraphicFramePr>
        <p:xfrm>
          <a:off x="457200" y="1369218"/>
          <a:ext cx="82296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E1842613-CF6A-B546-8A24-9CCAF9456577}"/>
              </a:ext>
            </a:extLst>
          </p:cNvPr>
          <p:cNvSpPr/>
          <p:nvPr/>
        </p:nvSpPr>
        <p:spPr>
          <a:xfrm>
            <a:off x="3177540" y="1268016"/>
            <a:ext cx="2783541" cy="345773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C32482-9AC1-3541-BD97-6894E4C89DDC}"/>
              </a:ext>
            </a:extLst>
          </p:cNvPr>
          <p:cNvSpPr/>
          <p:nvPr/>
        </p:nvSpPr>
        <p:spPr>
          <a:xfrm>
            <a:off x="279498" y="1268016"/>
            <a:ext cx="2783541" cy="3457738"/>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D2D6F1-C7F6-5849-A714-F092B6A841F9}"/>
              </a:ext>
            </a:extLst>
          </p:cNvPr>
          <p:cNvSpPr/>
          <p:nvPr/>
        </p:nvSpPr>
        <p:spPr>
          <a:xfrm>
            <a:off x="6080961" y="1268016"/>
            <a:ext cx="2783541" cy="3457738"/>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F703263-0C84-1F4D-9FA3-01FCFA552E5E}"/>
              </a:ext>
            </a:extLst>
          </p:cNvPr>
          <p:cNvSpPr/>
          <p:nvPr/>
        </p:nvSpPr>
        <p:spPr>
          <a:xfrm>
            <a:off x="3118696" y="1144988"/>
            <a:ext cx="6001448" cy="376891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289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iew of motion blurred underground railway">
            <a:extLst>
              <a:ext uri="{FF2B5EF4-FFF2-40B4-BE49-F238E27FC236}">
                <a16:creationId xmlns:a16="http://schemas.microsoft.com/office/drawing/2014/main" id="{6FCBFA02-542D-D742-B354-F9804EED618A}"/>
              </a:ext>
            </a:extLst>
          </p:cNvPr>
          <p:cNvPicPr>
            <a:picLocks noChangeAspect="1"/>
          </p:cNvPicPr>
          <p:nvPr/>
        </p:nvPicPr>
        <p:blipFill rotWithShape="1">
          <a:blip r:embed="rId3">
            <a:alphaModFix amt="35000"/>
          </a:blip>
          <a:srcRect t="15730"/>
          <a:stretch/>
        </p:blipFill>
        <p:spPr>
          <a:xfrm>
            <a:off x="20" y="10"/>
            <a:ext cx="9143980" cy="5143490"/>
          </a:xfrm>
          <a:prstGeom prst="rect">
            <a:avLst/>
          </a:prstGeom>
        </p:spPr>
      </p:pic>
      <p:sp>
        <p:nvSpPr>
          <p:cNvPr id="3" name="Content Placeholder 2">
            <a:extLst>
              <a:ext uri="{FF2B5EF4-FFF2-40B4-BE49-F238E27FC236}">
                <a16:creationId xmlns:a16="http://schemas.microsoft.com/office/drawing/2014/main" id="{EDA4A5DB-6DDD-0748-9D62-C664F6EB88A0}"/>
              </a:ext>
            </a:extLst>
          </p:cNvPr>
          <p:cNvSpPr>
            <a:spLocks noGrp="1"/>
          </p:cNvSpPr>
          <p:nvPr>
            <p:ph idx="1"/>
          </p:nvPr>
        </p:nvSpPr>
        <p:spPr>
          <a:xfrm>
            <a:off x="560816" y="799397"/>
            <a:ext cx="8022369" cy="3544707"/>
          </a:xfrm>
        </p:spPr>
        <p:txBody>
          <a:bodyPr vert="horz" lIns="91440" tIns="45720" rIns="91440" bIns="45720" rtlCol="0" anchor="ctr">
            <a:normAutofit fontScale="85000" lnSpcReduction="10000"/>
          </a:bodyPr>
          <a:lstStyle/>
          <a:p>
            <a:pPr marL="174625" indent="-117475" defTabSz="914400">
              <a:lnSpc>
                <a:spcPct val="200000"/>
              </a:lnSpc>
            </a:pPr>
            <a:r>
              <a:rPr lang="en-US" sz="2000" dirty="0">
                <a:solidFill>
                  <a:srgbClr val="FFFFFF"/>
                </a:solidFill>
                <a:latin typeface="Helvetica" pitchFamily="2" charset="0"/>
              </a:rPr>
              <a:t>59 ST (lines 456NQRW) → RIT MANHATTAN (line R)</a:t>
            </a:r>
          </a:p>
          <a:p>
            <a:pPr marL="174625" indent="-117475" defTabSz="914400">
              <a:lnSpc>
                <a:spcPct val="200000"/>
              </a:lnSpc>
            </a:pPr>
            <a:r>
              <a:rPr lang="en-US" sz="2000" dirty="0">
                <a:solidFill>
                  <a:srgbClr val="FFFFFF"/>
                </a:solidFill>
                <a:latin typeface="Helvetica" pitchFamily="2" charset="0"/>
              </a:rPr>
              <a:t>KINGSBRIDGE RD (line 4) → FORDHAM RD (line 4)</a:t>
            </a:r>
          </a:p>
          <a:p>
            <a:pPr marL="174625" indent="-117475" defTabSz="914400">
              <a:lnSpc>
                <a:spcPct val="200000"/>
              </a:lnSpc>
            </a:pPr>
            <a:r>
              <a:rPr lang="en-US" sz="2000" dirty="0">
                <a:solidFill>
                  <a:srgbClr val="FFFFFF"/>
                </a:solidFill>
                <a:latin typeface="Helvetica" pitchFamily="2" charset="0"/>
              </a:rPr>
              <a:t>EAST 105 ST → no low-risk station serving the same lines within 0.75 miles</a:t>
            </a:r>
          </a:p>
          <a:p>
            <a:pPr marL="174625" indent="-117475" defTabSz="914400">
              <a:lnSpc>
                <a:spcPct val="200000"/>
              </a:lnSpc>
            </a:pPr>
            <a:r>
              <a:rPr lang="en-US" sz="2000" dirty="0">
                <a:solidFill>
                  <a:srgbClr val="FFFFFF"/>
                </a:solidFill>
                <a:latin typeface="Helvetica" pitchFamily="2" charset="0"/>
              </a:rPr>
              <a:t>JAMAICA 179 ST → no low-risk station serving the same lines within 0.75 miles</a:t>
            </a:r>
          </a:p>
          <a:p>
            <a:pPr marL="174625" indent="-117475" defTabSz="914400">
              <a:lnSpc>
                <a:spcPct val="200000"/>
              </a:lnSpc>
            </a:pPr>
            <a:r>
              <a:rPr lang="en-US" sz="2000" dirty="0">
                <a:solidFill>
                  <a:srgbClr val="FFFFFF"/>
                </a:solidFill>
                <a:latin typeface="Helvetica" pitchFamily="2" charset="0"/>
              </a:rPr>
              <a:t>3 AV-149 ST (lines 25) → JACKSON AV (lines 25)</a:t>
            </a:r>
          </a:p>
        </p:txBody>
      </p:sp>
    </p:spTree>
    <p:extLst>
      <p:ext uri="{BB962C8B-B14F-4D97-AF65-F5344CB8AC3E}">
        <p14:creationId xmlns:p14="http://schemas.microsoft.com/office/powerpoint/2010/main" val="1580278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A077A-C717-5348-B493-8BD384A19651}"/>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CC30F74F-2D45-604A-ACA1-424469CBB7A8}"/>
              </a:ext>
            </a:extLst>
          </p:cNvPr>
          <p:cNvPicPr>
            <a:picLocks noGrp="1" noChangeAspect="1"/>
          </p:cNvPicPr>
          <p:nvPr>
            <p:ph idx="1"/>
          </p:nvPr>
        </p:nvPicPr>
        <p:blipFill>
          <a:blip r:embed="rId2"/>
          <a:stretch>
            <a:fillRect/>
          </a:stretch>
        </p:blipFill>
        <p:spPr>
          <a:xfrm>
            <a:off x="1357313" y="0"/>
            <a:ext cx="6429375" cy="5143500"/>
          </a:xfrm>
        </p:spPr>
      </p:pic>
    </p:spTree>
    <p:extLst>
      <p:ext uri="{BB962C8B-B14F-4D97-AF65-F5344CB8AC3E}">
        <p14:creationId xmlns:p14="http://schemas.microsoft.com/office/powerpoint/2010/main" val="3214531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8400-6DAD-934C-99FF-4850DDC9622B}"/>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B433AE6B-1748-A04D-816C-E053F6A026A7}"/>
              </a:ext>
            </a:extLst>
          </p:cNvPr>
          <p:cNvPicPr>
            <a:picLocks noGrp="1" noChangeAspect="1"/>
          </p:cNvPicPr>
          <p:nvPr>
            <p:ph idx="1"/>
          </p:nvPr>
        </p:nvPicPr>
        <p:blipFill>
          <a:blip r:embed="rId2"/>
          <a:stretch>
            <a:fillRect/>
          </a:stretch>
        </p:blipFill>
        <p:spPr>
          <a:xfrm>
            <a:off x="1354455" y="-2286"/>
            <a:ext cx="6435090" cy="5148072"/>
          </a:xfrm>
        </p:spPr>
      </p:pic>
    </p:spTree>
    <p:extLst>
      <p:ext uri="{BB962C8B-B14F-4D97-AF65-F5344CB8AC3E}">
        <p14:creationId xmlns:p14="http://schemas.microsoft.com/office/powerpoint/2010/main" val="498758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0656-9B1A-1247-8651-4A08704E8761}"/>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450E241E-8642-E344-9675-886E4F192F1A}"/>
              </a:ext>
            </a:extLst>
          </p:cNvPr>
          <p:cNvPicPr>
            <a:picLocks noGrp="1" noChangeAspect="1"/>
          </p:cNvPicPr>
          <p:nvPr>
            <p:ph idx="1"/>
          </p:nvPr>
        </p:nvPicPr>
        <p:blipFill>
          <a:blip r:embed="rId2"/>
          <a:stretch>
            <a:fillRect/>
          </a:stretch>
        </p:blipFill>
        <p:spPr>
          <a:xfrm>
            <a:off x="1354424" y="-2311"/>
            <a:ext cx="6435152" cy="5148122"/>
          </a:xfrm>
        </p:spPr>
      </p:pic>
    </p:spTree>
    <p:extLst>
      <p:ext uri="{BB962C8B-B14F-4D97-AF65-F5344CB8AC3E}">
        <p14:creationId xmlns:p14="http://schemas.microsoft.com/office/powerpoint/2010/main" val="3089580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3096-B2B9-424A-BCB5-6F0312ABDD39}"/>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94CA95D5-E58C-8F41-A61D-AF3BA3B94F8E}"/>
              </a:ext>
            </a:extLst>
          </p:cNvPr>
          <p:cNvPicPr>
            <a:picLocks noGrp="1" noChangeAspect="1"/>
          </p:cNvPicPr>
          <p:nvPr>
            <p:ph idx="1"/>
          </p:nvPr>
        </p:nvPicPr>
        <p:blipFill>
          <a:blip r:embed="rId2"/>
          <a:stretch>
            <a:fillRect/>
          </a:stretch>
        </p:blipFill>
        <p:spPr>
          <a:xfrm>
            <a:off x="1357313" y="0"/>
            <a:ext cx="6429375" cy="5143500"/>
          </a:xfrm>
        </p:spPr>
      </p:pic>
    </p:spTree>
    <p:extLst>
      <p:ext uri="{BB962C8B-B14F-4D97-AF65-F5344CB8AC3E}">
        <p14:creationId xmlns:p14="http://schemas.microsoft.com/office/powerpoint/2010/main" val="1587583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6380-A30F-004B-B8DB-E69DCAD98364}"/>
              </a:ext>
            </a:extLst>
          </p:cNvPr>
          <p:cNvSpPr>
            <a:spLocks noGrp="1"/>
          </p:cNvSpPr>
          <p:nvPr>
            <p:ph type="title"/>
          </p:nvPr>
        </p:nvSpPr>
        <p:spPr>
          <a:xfrm>
            <a:off x="228600" y="417746"/>
            <a:ext cx="8686800" cy="850270"/>
          </a:xfrm>
        </p:spPr>
        <p:txBody>
          <a:bodyPr>
            <a:normAutofit/>
          </a:bodyPr>
          <a:lstStyle/>
          <a:p>
            <a:r>
              <a:rPr lang="en-US" sz="4400" dirty="0">
                <a:latin typeface="Helvetica" pitchFamily="2" charset="0"/>
              </a:rPr>
              <a:t>Overview</a:t>
            </a:r>
          </a:p>
        </p:txBody>
      </p:sp>
      <p:graphicFrame>
        <p:nvGraphicFramePr>
          <p:cNvPr id="5" name="Content Placeholder 2">
            <a:extLst>
              <a:ext uri="{FF2B5EF4-FFF2-40B4-BE49-F238E27FC236}">
                <a16:creationId xmlns:a16="http://schemas.microsoft.com/office/drawing/2014/main" id="{779CC23C-4217-42B1-9CB3-283A61EED7DD}"/>
              </a:ext>
            </a:extLst>
          </p:cNvPr>
          <p:cNvGraphicFramePr>
            <a:graphicFrameLocks noGrp="1"/>
          </p:cNvGraphicFramePr>
          <p:nvPr>
            <p:ph idx="1"/>
          </p:nvPr>
        </p:nvGraphicFramePr>
        <p:xfrm>
          <a:off x="457200" y="1369218"/>
          <a:ext cx="82296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E1842613-CF6A-B546-8A24-9CCAF9456577}"/>
              </a:ext>
            </a:extLst>
          </p:cNvPr>
          <p:cNvSpPr/>
          <p:nvPr/>
        </p:nvSpPr>
        <p:spPr>
          <a:xfrm>
            <a:off x="3177540" y="1268016"/>
            <a:ext cx="2783541" cy="345773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C32482-9AC1-3541-BD97-6894E4C89DDC}"/>
              </a:ext>
            </a:extLst>
          </p:cNvPr>
          <p:cNvSpPr/>
          <p:nvPr/>
        </p:nvSpPr>
        <p:spPr>
          <a:xfrm>
            <a:off x="279498" y="1268016"/>
            <a:ext cx="2783541" cy="3457738"/>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D2D6F1-C7F6-5849-A714-F092B6A841F9}"/>
              </a:ext>
            </a:extLst>
          </p:cNvPr>
          <p:cNvSpPr/>
          <p:nvPr/>
        </p:nvSpPr>
        <p:spPr>
          <a:xfrm>
            <a:off x="6080961" y="1268016"/>
            <a:ext cx="2783541" cy="3457738"/>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764A110-EB16-DE49-A2CE-B79935FFAF87}"/>
              </a:ext>
            </a:extLst>
          </p:cNvPr>
          <p:cNvSpPr/>
          <p:nvPr/>
        </p:nvSpPr>
        <p:spPr>
          <a:xfrm>
            <a:off x="6019136" y="1144988"/>
            <a:ext cx="3101007" cy="376891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A882A4-7950-124D-8C4B-E30807EB2DFC}"/>
              </a:ext>
            </a:extLst>
          </p:cNvPr>
          <p:cNvSpPr/>
          <p:nvPr/>
        </p:nvSpPr>
        <p:spPr>
          <a:xfrm>
            <a:off x="3240742" y="3756689"/>
            <a:ext cx="2662518" cy="8760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162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6380-A30F-004B-B8DB-E69DCAD98364}"/>
              </a:ext>
            </a:extLst>
          </p:cNvPr>
          <p:cNvSpPr>
            <a:spLocks noGrp="1"/>
          </p:cNvSpPr>
          <p:nvPr>
            <p:ph type="title"/>
          </p:nvPr>
        </p:nvSpPr>
        <p:spPr>
          <a:xfrm>
            <a:off x="228600" y="417746"/>
            <a:ext cx="8686800" cy="850270"/>
          </a:xfrm>
        </p:spPr>
        <p:txBody>
          <a:bodyPr>
            <a:normAutofit/>
          </a:bodyPr>
          <a:lstStyle/>
          <a:p>
            <a:r>
              <a:rPr lang="en-US" sz="4400" dirty="0">
                <a:latin typeface="Helvetica" pitchFamily="2" charset="0"/>
              </a:rPr>
              <a:t>Overview</a:t>
            </a:r>
          </a:p>
        </p:txBody>
      </p:sp>
      <p:graphicFrame>
        <p:nvGraphicFramePr>
          <p:cNvPr id="5" name="Content Placeholder 2">
            <a:extLst>
              <a:ext uri="{FF2B5EF4-FFF2-40B4-BE49-F238E27FC236}">
                <a16:creationId xmlns:a16="http://schemas.microsoft.com/office/drawing/2014/main" id="{779CC23C-4217-42B1-9CB3-283A61EED7DD}"/>
              </a:ext>
            </a:extLst>
          </p:cNvPr>
          <p:cNvGraphicFramePr>
            <a:graphicFrameLocks noGrp="1"/>
          </p:cNvGraphicFramePr>
          <p:nvPr>
            <p:ph idx="1"/>
          </p:nvPr>
        </p:nvGraphicFramePr>
        <p:xfrm>
          <a:off x="457200" y="1369218"/>
          <a:ext cx="82296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E1842613-CF6A-B546-8A24-9CCAF9456577}"/>
              </a:ext>
            </a:extLst>
          </p:cNvPr>
          <p:cNvSpPr/>
          <p:nvPr/>
        </p:nvSpPr>
        <p:spPr>
          <a:xfrm>
            <a:off x="3177540" y="1268016"/>
            <a:ext cx="2783541" cy="345773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C32482-9AC1-3541-BD97-6894E4C89DDC}"/>
              </a:ext>
            </a:extLst>
          </p:cNvPr>
          <p:cNvSpPr/>
          <p:nvPr/>
        </p:nvSpPr>
        <p:spPr>
          <a:xfrm>
            <a:off x="279498" y="1268016"/>
            <a:ext cx="2783541" cy="3457738"/>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D2D6F1-C7F6-5849-A714-F092B6A841F9}"/>
              </a:ext>
            </a:extLst>
          </p:cNvPr>
          <p:cNvSpPr/>
          <p:nvPr/>
        </p:nvSpPr>
        <p:spPr>
          <a:xfrm>
            <a:off x="6080961" y="1268016"/>
            <a:ext cx="2783541" cy="3457738"/>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764A110-EB16-DE49-A2CE-B79935FFAF87}"/>
              </a:ext>
            </a:extLst>
          </p:cNvPr>
          <p:cNvSpPr/>
          <p:nvPr/>
        </p:nvSpPr>
        <p:spPr>
          <a:xfrm>
            <a:off x="6019136" y="1144988"/>
            <a:ext cx="3101007" cy="376891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80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86380-A30F-004B-B8DB-E69DCAD98364}"/>
              </a:ext>
            </a:extLst>
          </p:cNvPr>
          <p:cNvSpPr>
            <a:spLocks noGrp="1"/>
          </p:cNvSpPr>
          <p:nvPr>
            <p:ph type="title"/>
          </p:nvPr>
        </p:nvSpPr>
        <p:spPr>
          <a:xfrm>
            <a:off x="228600" y="417746"/>
            <a:ext cx="8686800" cy="850270"/>
          </a:xfrm>
        </p:spPr>
        <p:txBody>
          <a:bodyPr>
            <a:normAutofit/>
          </a:bodyPr>
          <a:lstStyle/>
          <a:p>
            <a:r>
              <a:rPr lang="en-US" sz="4400" dirty="0">
                <a:latin typeface="Helvetica" pitchFamily="2" charset="0"/>
              </a:rPr>
              <a:t>Overview</a:t>
            </a:r>
          </a:p>
        </p:txBody>
      </p:sp>
      <p:graphicFrame>
        <p:nvGraphicFramePr>
          <p:cNvPr id="5" name="Content Placeholder 2">
            <a:extLst>
              <a:ext uri="{FF2B5EF4-FFF2-40B4-BE49-F238E27FC236}">
                <a16:creationId xmlns:a16="http://schemas.microsoft.com/office/drawing/2014/main" id="{779CC23C-4217-42B1-9CB3-283A61EED7DD}"/>
              </a:ext>
            </a:extLst>
          </p:cNvPr>
          <p:cNvGraphicFramePr>
            <a:graphicFrameLocks noGrp="1"/>
          </p:cNvGraphicFramePr>
          <p:nvPr>
            <p:ph idx="1"/>
            <p:extLst>
              <p:ext uri="{D42A27DB-BD31-4B8C-83A1-F6EECF244321}">
                <p14:modId xmlns:p14="http://schemas.microsoft.com/office/powerpoint/2010/main" val="135645761"/>
              </p:ext>
            </p:extLst>
          </p:nvPr>
        </p:nvGraphicFramePr>
        <p:xfrm>
          <a:off x="457200" y="1369218"/>
          <a:ext cx="82296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E1842613-CF6A-B546-8A24-9CCAF9456577}"/>
              </a:ext>
            </a:extLst>
          </p:cNvPr>
          <p:cNvSpPr/>
          <p:nvPr/>
        </p:nvSpPr>
        <p:spPr>
          <a:xfrm>
            <a:off x="3177540" y="1268016"/>
            <a:ext cx="2783541" cy="345773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C32482-9AC1-3541-BD97-6894E4C89DDC}"/>
              </a:ext>
            </a:extLst>
          </p:cNvPr>
          <p:cNvSpPr/>
          <p:nvPr/>
        </p:nvSpPr>
        <p:spPr>
          <a:xfrm>
            <a:off x="279498" y="1268016"/>
            <a:ext cx="2783541" cy="3457738"/>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D2D6F1-C7F6-5849-A714-F092B6A841F9}"/>
              </a:ext>
            </a:extLst>
          </p:cNvPr>
          <p:cNvSpPr/>
          <p:nvPr/>
        </p:nvSpPr>
        <p:spPr>
          <a:xfrm>
            <a:off x="6080961" y="1268016"/>
            <a:ext cx="2783541" cy="3457738"/>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65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144E76-A83D-E746-94EC-BC1C64A5E11C}"/>
              </a:ext>
            </a:extLst>
          </p:cNvPr>
          <p:cNvSpPr/>
          <p:nvPr/>
        </p:nvSpPr>
        <p:spPr>
          <a:xfrm>
            <a:off x="279498" y="4261966"/>
            <a:ext cx="8585004" cy="813289"/>
          </a:xfrm>
          <a:prstGeom prst="rect">
            <a:avLst/>
          </a:prstGeom>
          <a:solidFill>
            <a:srgbClr val="FFFFFF"/>
          </a:solid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86380-A30F-004B-B8DB-E69DCAD98364}"/>
              </a:ext>
            </a:extLst>
          </p:cNvPr>
          <p:cNvSpPr>
            <a:spLocks noGrp="1"/>
          </p:cNvSpPr>
          <p:nvPr>
            <p:ph type="title"/>
          </p:nvPr>
        </p:nvSpPr>
        <p:spPr>
          <a:xfrm>
            <a:off x="228600" y="417746"/>
            <a:ext cx="8686800" cy="850270"/>
          </a:xfrm>
        </p:spPr>
        <p:txBody>
          <a:bodyPr>
            <a:normAutofit/>
          </a:bodyPr>
          <a:lstStyle/>
          <a:p>
            <a:r>
              <a:rPr lang="en-US" sz="4400" dirty="0">
                <a:latin typeface="Helvetica" pitchFamily="2" charset="0"/>
              </a:rPr>
              <a:t>Data &amp; Methods</a:t>
            </a:r>
          </a:p>
        </p:txBody>
      </p:sp>
      <p:sp>
        <p:nvSpPr>
          <p:cNvPr id="7" name="Rectangle 6">
            <a:extLst>
              <a:ext uri="{FF2B5EF4-FFF2-40B4-BE49-F238E27FC236}">
                <a16:creationId xmlns:a16="http://schemas.microsoft.com/office/drawing/2014/main" id="{E1842613-CF6A-B546-8A24-9CCAF9456577}"/>
              </a:ext>
            </a:extLst>
          </p:cNvPr>
          <p:cNvSpPr/>
          <p:nvPr/>
        </p:nvSpPr>
        <p:spPr>
          <a:xfrm>
            <a:off x="2143594" y="1268016"/>
            <a:ext cx="1991254" cy="69650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Light" panose="020B0403020202020204" pitchFamily="34" charset="0"/>
              </a:rPr>
              <a:t>Join with spatial data, clean, calculate net entries for each station</a:t>
            </a:r>
          </a:p>
        </p:txBody>
      </p:sp>
      <p:sp>
        <p:nvSpPr>
          <p:cNvPr id="14" name="Rectangle 13">
            <a:extLst>
              <a:ext uri="{FF2B5EF4-FFF2-40B4-BE49-F238E27FC236}">
                <a16:creationId xmlns:a16="http://schemas.microsoft.com/office/drawing/2014/main" id="{81C32482-9AC1-3541-BD97-6894E4C89DDC}"/>
              </a:ext>
            </a:extLst>
          </p:cNvPr>
          <p:cNvSpPr/>
          <p:nvPr/>
        </p:nvSpPr>
        <p:spPr>
          <a:xfrm>
            <a:off x="279499" y="1268015"/>
            <a:ext cx="1301876" cy="965633"/>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Helvetica" pitchFamily="2" charset="0"/>
              </a:rPr>
              <a:t>MTA turnstile </a:t>
            </a:r>
            <a:r>
              <a:rPr lang="en-US" sz="1400" dirty="0">
                <a:latin typeface="Helvetica Light" panose="020B0403020202020204" pitchFamily="34" charset="0"/>
              </a:rPr>
              <a:t>data</a:t>
            </a:r>
          </a:p>
        </p:txBody>
      </p:sp>
      <p:sp>
        <p:nvSpPr>
          <p:cNvPr id="12" name="Rectangle 11">
            <a:extLst>
              <a:ext uri="{FF2B5EF4-FFF2-40B4-BE49-F238E27FC236}">
                <a16:creationId xmlns:a16="http://schemas.microsoft.com/office/drawing/2014/main" id="{80FD78E2-717B-214D-894A-0889E2B1B9D8}"/>
              </a:ext>
            </a:extLst>
          </p:cNvPr>
          <p:cNvSpPr/>
          <p:nvPr/>
        </p:nvSpPr>
        <p:spPr>
          <a:xfrm>
            <a:off x="4665931" y="1268016"/>
            <a:ext cx="1366790" cy="696516"/>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Light" panose="020B0403020202020204" pitchFamily="34" charset="0"/>
              </a:rPr>
              <a:t>Derive</a:t>
            </a:r>
          </a:p>
          <a:p>
            <a:pPr algn="ctr"/>
            <a:r>
              <a:rPr lang="en-US" sz="1400" b="1" dirty="0">
                <a:latin typeface="Helvetica" pitchFamily="2" charset="0"/>
              </a:rPr>
              <a:t>crowd index</a:t>
            </a:r>
          </a:p>
        </p:txBody>
      </p:sp>
      <p:cxnSp>
        <p:nvCxnSpPr>
          <p:cNvPr id="18" name="Straight Arrow Connector 17">
            <a:extLst>
              <a:ext uri="{FF2B5EF4-FFF2-40B4-BE49-F238E27FC236}">
                <a16:creationId xmlns:a16="http://schemas.microsoft.com/office/drawing/2014/main" id="{1EA93583-AC32-964A-ABB6-8E5C0E907545}"/>
              </a:ext>
            </a:extLst>
          </p:cNvPr>
          <p:cNvCxnSpPr>
            <a:cxnSpLocks/>
            <a:endCxn id="7" idx="1"/>
          </p:cNvCxnSpPr>
          <p:nvPr/>
        </p:nvCxnSpPr>
        <p:spPr>
          <a:xfrm flipV="1">
            <a:off x="1575689" y="1616270"/>
            <a:ext cx="567905" cy="7146"/>
          </a:xfrm>
          <a:prstGeom prst="straightConnector1">
            <a:avLst/>
          </a:prstGeom>
          <a:ln w="28575">
            <a:solidFill>
              <a:srgbClr val="FF7E79"/>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349341C4-F3D3-0143-9B8C-FE9FF9E07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67" y="4377587"/>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stering SQLAlchemy Series - Hackers and Slackers">
            <a:extLst>
              <a:ext uri="{FF2B5EF4-FFF2-40B4-BE49-F238E27FC236}">
                <a16:creationId xmlns:a16="http://schemas.microsoft.com/office/drawing/2014/main" id="{CDA1EEB3-4D51-2F4F-8E12-6BB14A884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553" y="4378578"/>
            <a:ext cx="1212184"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ndas (software) - Wikipedia">
            <a:extLst>
              <a:ext uri="{FF2B5EF4-FFF2-40B4-BE49-F238E27FC236}">
                <a16:creationId xmlns:a16="http://schemas.microsoft.com/office/drawing/2014/main" id="{659E1B6C-C139-8A47-8117-FDB84C69D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483" y="4387461"/>
            <a:ext cx="1357462" cy="548640"/>
          </a:xfrm>
          <a:prstGeom prst="rect">
            <a:avLst/>
          </a:prstGeom>
          <a:noFill/>
        </p:spPr>
      </p:pic>
      <p:pic>
        <p:nvPicPr>
          <p:cNvPr id="25" name="Graphic 24" descr="Paper with solid fill">
            <a:extLst>
              <a:ext uri="{FF2B5EF4-FFF2-40B4-BE49-F238E27FC236}">
                <a16:creationId xmlns:a16="http://schemas.microsoft.com/office/drawing/2014/main" id="{B16CDF7D-5527-C746-B51E-10DC52082D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2004" y="1286948"/>
            <a:ext cx="326678" cy="326678"/>
          </a:xfrm>
          <a:prstGeom prst="rect">
            <a:avLst/>
          </a:prstGeom>
        </p:spPr>
      </p:pic>
      <p:pic>
        <p:nvPicPr>
          <p:cNvPr id="41" name="Graphic 40" descr="Database with solid fill">
            <a:extLst>
              <a:ext uri="{FF2B5EF4-FFF2-40B4-BE49-F238E27FC236}">
                <a16:creationId xmlns:a16="http://schemas.microsoft.com/office/drawing/2014/main" id="{A06A0000-0D4A-F340-94A0-11455C4A47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2646" y="1751643"/>
            <a:ext cx="546963" cy="448056"/>
          </a:xfrm>
          <a:prstGeom prst="rect">
            <a:avLst/>
          </a:prstGeom>
        </p:spPr>
      </p:pic>
      <p:cxnSp>
        <p:nvCxnSpPr>
          <p:cNvPr id="44" name="Straight Arrow Connector 43">
            <a:extLst>
              <a:ext uri="{FF2B5EF4-FFF2-40B4-BE49-F238E27FC236}">
                <a16:creationId xmlns:a16="http://schemas.microsoft.com/office/drawing/2014/main" id="{091E5873-166B-0E41-B299-10187E0E4923}"/>
              </a:ext>
            </a:extLst>
          </p:cNvPr>
          <p:cNvCxnSpPr>
            <a:cxnSpLocks/>
            <a:endCxn id="12" idx="1"/>
          </p:cNvCxnSpPr>
          <p:nvPr/>
        </p:nvCxnSpPr>
        <p:spPr>
          <a:xfrm flipV="1">
            <a:off x="4129162" y="1616274"/>
            <a:ext cx="536769" cy="662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Paper with solid fill">
            <a:extLst>
              <a:ext uri="{FF2B5EF4-FFF2-40B4-BE49-F238E27FC236}">
                <a16:creationId xmlns:a16="http://schemas.microsoft.com/office/drawing/2014/main" id="{A80A40BB-B4AE-ED4E-B54A-305DB31DD08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7451" y="1303383"/>
            <a:ext cx="326678" cy="326678"/>
          </a:xfrm>
          <a:prstGeom prst="rect">
            <a:avLst/>
          </a:prstGeom>
        </p:spPr>
      </p:pic>
    </p:spTree>
    <p:extLst>
      <p:ext uri="{BB962C8B-B14F-4D97-AF65-F5344CB8AC3E}">
        <p14:creationId xmlns:p14="http://schemas.microsoft.com/office/powerpoint/2010/main" val="4097371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144E76-A83D-E746-94EC-BC1C64A5E11C}"/>
              </a:ext>
            </a:extLst>
          </p:cNvPr>
          <p:cNvSpPr/>
          <p:nvPr/>
        </p:nvSpPr>
        <p:spPr>
          <a:xfrm>
            <a:off x="279498" y="4261966"/>
            <a:ext cx="8585004" cy="813289"/>
          </a:xfrm>
          <a:prstGeom prst="rect">
            <a:avLst/>
          </a:prstGeom>
          <a:solidFill>
            <a:srgbClr val="FFFFFF"/>
          </a:solid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86380-A30F-004B-B8DB-E69DCAD98364}"/>
              </a:ext>
            </a:extLst>
          </p:cNvPr>
          <p:cNvSpPr>
            <a:spLocks noGrp="1"/>
          </p:cNvSpPr>
          <p:nvPr>
            <p:ph type="title"/>
          </p:nvPr>
        </p:nvSpPr>
        <p:spPr>
          <a:xfrm>
            <a:off x="228600" y="417746"/>
            <a:ext cx="8686800" cy="850270"/>
          </a:xfrm>
        </p:spPr>
        <p:txBody>
          <a:bodyPr>
            <a:normAutofit/>
          </a:bodyPr>
          <a:lstStyle/>
          <a:p>
            <a:r>
              <a:rPr lang="en-US" sz="4400" dirty="0">
                <a:latin typeface="Helvetica" pitchFamily="2" charset="0"/>
              </a:rPr>
              <a:t>Data &amp; Methods</a:t>
            </a:r>
          </a:p>
        </p:txBody>
      </p:sp>
      <p:sp>
        <p:nvSpPr>
          <p:cNvPr id="7" name="Rectangle 6">
            <a:extLst>
              <a:ext uri="{FF2B5EF4-FFF2-40B4-BE49-F238E27FC236}">
                <a16:creationId xmlns:a16="http://schemas.microsoft.com/office/drawing/2014/main" id="{E1842613-CF6A-B546-8A24-9CCAF9456577}"/>
              </a:ext>
            </a:extLst>
          </p:cNvPr>
          <p:cNvSpPr/>
          <p:nvPr/>
        </p:nvSpPr>
        <p:spPr>
          <a:xfrm>
            <a:off x="2143594" y="1268016"/>
            <a:ext cx="1991254" cy="69650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Light" panose="020B0403020202020204" pitchFamily="34" charset="0"/>
              </a:rPr>
              <a:t>Join with spatial data, clean, calculate net entries for each station</a:t>
            </a:r>
          </a:p>
        </p:txBody>
      </p:sp>
      <p:sp>
        <p:nvSpPr>
          <p:cNvPr id="14" name="Rectangle 13">
            <a:extLst>
              <a:ext uri="{FF2B5EF4-FFF2-40B4-BE49-F238E27FC236}">
                <a16:creationId xmlns:a16="http://schemas.microsoft.com/office/drawing/2014/main" id="{81C32482-9AC1-3541-BD97-6894E4C89DDC}"/>
              </a:ext>
            </a:extLst>
          </p:cNvPr>
          <p:cNvSpPr/>
          <p:nvPr/>
        </p:nvSpPr>
        <p:spPr>
          <a:xfrm>
            <a:off x="279499" y="1268015"/>
            <a:ext cx="1301876" cy="965633"/>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Helvetica" pitchFamily="2" charset="0"/>
              </a:rPr>
              <a:t>MTA turnstile </a:t>
            </a:r>
            <a:r>
              <a:rPr lang="en-US" sz="1400" dirty="0">
                <a:latin typeface="Helvetica Light" panose="020B0403020202020204" pitchFamily="34" charset="0"/>
              </a:rPr>
              <a:t>data</a:t>
            </a:r>
          </a:p>
        </p:txBody>
      </p:sp>
      <p:sp>
        <p:nvSpPr>
          <p:cNvPr id="10" name="Rectangle 9">
            <a:extLst>
              <a:ext uri="{FF2B5EF4-FFF2-40B4-BE49-F238E27FC236}">
                <a16:creationId xmlns:a16="http://schemas.microsoft.com/office/drawing/2014/main" id="{F16AD5F0-ED57-034A-B81F-FAB26FDFA579}"/>
              </a:ext>
            </a:extLst>
          </p:cNvPr>
          <p:cNvSpPr/>
          <p:nvPr/>
        </p:nvSpPr>
        <p:spPr>
          <a:xfrm>
            <a:off x="293489" y="2367090"/>
            <a:ext cx="1301876" cy="1420516"/>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Helvetica Light" panose="020B0403020202020204" pitchFamily="34" charset="0"/>
              </a:rPr>
              <a:t>NASA Landsat 8 </a:t>
            </a:r>
            <a:r>
              <a:rPr lang="en-US" sz="1400" b="1" dirty="0">
                <a:latin typeface="Helvetica" pitchFamily="2" charset="0"/>
              </a:rPr>
              <a:t>satellite image</a:t>
            </a:r>
          </a:p>
        </p:txBody>
      </p:sp>
      <p:sp>
        <p:nvSpPr>
          <p:cNvPr id="11" name="Rectangle 10">
            <a:extLst>
              <a:ext uri="{FF2B5EF4-FFF2-40B4-BE49-F238E27FC236}">
                <a16:creationId xmlns:a16="http://schemas.microsoft.com/office/drawing/2014/main" id="{25F8C56C-F4FE-C54F-846E-B3E0DE8DEF87}"/>
              </a:ext>
            </a:extLst>
          </p:cNvPr>
          <p:cNvSpPr/>
          <p:nvPr/>
        </p:nvSpPr>
        <p:spPr>
          <a:xfrm>
            <a:off x="2137908" y="2367090"/>
            <a:ext cx="1991254" cy="69651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Light" panose="020B0403020202020204" pitchFamily="34" charset="0"/>
              </a:rPr>
              <a:t>Extract median surface temperature on each city block</a:t>
            </a:r>
          </a:p>
        </p:txBody>
      </p:sp>
      <p:sp>
        <p:nvSpPr>
          <p:cNvPr id="12" name="Rectangle 11">
            <a:extLst>
              <a:ext uri="{FF2B5EF4-FFF2-40B4-BE49-F238E27FC236}">
                <a16:creationId xmlns:a16="http://schemas.microsoft.com/office/drawing/2014/main" id="{80FD78E2-717B-214D-894A-0889E2B1B9D8}"/>
              </a:ext>
            </a:extLst>
          </p:cNvPr>
          <p:cNvSpPr/>
          <p:nvPr/>
        </p:nvSpPr>
        <p:spPr>
          <a:xfrm>
            <a:off x="4665931" y="1268016"/>
            <a:ext cx="1366790" cy="696516"/>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Light" panose="020B0403020202020204" pitchFamily="34" charset="0"/>
              </a:rPr>
              <a:t>Derive</a:t>
            </a:r>
          </a:p>
          <a:p>
            <a:pPr algn="ctr"/>
            <a:r>
              <a:rPr lang="en-US" sz="1400" b="1" dirty="0">
                <a:latin typeface="Helvetica" pitchFamily="2" charset="0"/>
              </a:rPr>
              <a:t>crowd index</a:t>
            </a:r>
          </a:p>
        </p:txBody>
      </p:sp>
      <p:sp>
        <p:nvSpPr>
          <p:cNvPr id="13" name="Rectangle 12">
            <a:extLst>
              <a:ext uri="{FF2B5EF4-FFF2-40B4-BE49-F238E27FC236}">
                <a16:creationId xmlns:a16="http://schemas.microsoft.com/office/drawing/2014/main" id="{EC05BC62-A52A-FA40-92AF-B22E1896B117}"/>
              </a:ext>
            </a:extLst>
          </p:cNvPr>
          <p:cNvSpPr/>
          <p:nvPr/>
        </p:nvSpPr>
        <p:spPr>
          <a:xfrm>
            <a:off x="4665930" y="2367089"/>
            <a:ext cx="1366790" cy="696516"/>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Light" panose="020B0403020202020204" pitchFamily="34" charset="0"/>
              </a:rPr>
              <a:t>Derive</a:t>
            </a:r>
          </a:p>
          <a:p>
            <a:pPr algn="ctr"/>
            <a:r>
              <a:rPr lang="en-US" sz="1400" b="1" dirty="0">
                <a:latin typeface="Helvetica" pitchFamily="2" charset="0"/>
              </a:rPr>
              <a:t>heat index</a:t>
            </a:r>
          </a:p>
        </p:txBody>
      </p:sp>
      <p:cxnSp>
        <p:nvCxnSpPr>
          <p:cNvPr id="18" name="Straight Arrow Connector 17">
            <a:extLst>
              <a:ext uri="{FF2B5EF4-FFF2-40B4-BE49-F238E27FC236}">
                <a16:creationId xmlns:a16="http://schemas.microsoft.com/office/drawing/2014/main" id="{1EA93583-AC32-964A-ABB6-8E5C0E907545}"/>
              </a:ext>
            </a:extLst>
          </p:cNvPr>
          <p:cNvCxnSpPr>
            <a:cxnSpLocks/>
            <a:endCxn id="7" idx="1"/>
          </p:cNvCxnSpPr>
          <p:nvPr/>
        </p:nvCxnSpPr>
        <p:spPr>
          <a:xfrm flipV="1">
            <a:off x="1575689" y="1616270"/>
            <a:ext cx="567905" cy="7146"/>
          </a:xfrm>
          <a:prstGeom prst="straightConnector1">
            <a:avLst/>
          </a:prstGeom>
          <a:ln w="28575">
            <a:solidFill>
              <a:srgbClr val="FF7E79"/>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349341C4-F3D3-0143-9B8C-FE9FF9E07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67" y="4377587"/>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stering SQLAlchemy Series - Hackers and Slackers">
            <a:extLst>
              <a:ext uri="{FF2B5EF4-FFF2-40B4-BE49-F238E27FC236}">
                <a16:creationId xmlns:a16="http://schemas.microsoft.com/office/drawing/2014/main" id="{CDA1EEB3-4D51-2F4F-8E12-6BB14A884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553" y="4378578"/>
            <a:ext cx="1212184"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ndas (software) - Wikipedia">
            <a:extLst>
              <a:ext uri="{FF2B5EF4-FFF2-40B4-BE49-F238E27FC236}">
                <a16:creationId xmlns:a16="http://schemas.microsoft.com/office/drawing/2014/main" id="{659E1B6C-C139-8A47-8117-FDB84C69D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483" y="4387461"/>
            <a:ext cx="1357462" cy="548640"/>
          </a:xfrm>
          <a:prstGeom prst="rect">
            <a:avLst/>
          </a:prstGeom>
          <a:noFill/>
        </p:spPr>
      </p:pic>
      <p:pic>
        <p:nvPicPr>
          <p:cNvPr id="1044" name="Picture 20" descr="USGS Geospatial Data and Mapping Websites — CCJDC">
            <a:extLst>
              <a:ext uri="{FF2B5EF4-FFF2-40B4-BE49-F238E27FC236}">
                <a16:creationId xmlns:a16="http://schemas.microsoft.com/office/drawing/2014/main" id="{30E1DD75-952D-0D4F-8A4F-26F299B988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6691" y="4377587"/>
            <a:ext cx="2032262"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eoJSON - Reviews, Pros &amp;amp; Cons | Companies using GeoJSON">
            <a:extLst>
              <a:ext uri="{FF2B5EF4-FFF2-40B4-BE49-F238E27FC236}">
                <a16:creationId xmlns:a16="http://schemas.microsoft.com/office/drawing/2014/main" id="{19FBC76B-F89A-5C4B-B1B8-0B6BEC8726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271" t="29157" r="21264" b="31082"/>
          <a:stretch/>
        </p:blipFill>
        <p:spPr bwMode="auto">
          <a:xfrm>
            <a:off x="3491722" y="2841450"/>
            <a:ext cx="565999" cy="40575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GeoPandas logo — GeoPandas 0.9.0+46.g7997837.dirty documentation">
            <a:extLst>
              <a:ext uri="{FF2B5EF4-FFF2-40B4-BE49-F238E27FC236}">
                <a16:creationId xmlns:a16="http://schemas.microsoft.com/office/drawing/2014/main" id="{1EC5E8B4-3671-EC4F-AE1C-EB4EFC85E7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2196" y="4375890"/>
            <a:ext cx="1759558" cy="548640"/>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Paper with solid fill">
            <a:extLst>
              <a:ext uri="{FF2B5EF4-FFF2-40B4-BE49-F238E27FC236}">
                <a16:creationId xmlns:a16="http://schemas.microsoft.com/office/drawing/2014/main" id="{B16CDF7D-5527-C746-B51E-10DC52082D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22004" y="1286948"/>
            <a:ext cx="326678" cy="326678"/>
          </a:xfrm>
          <a:prstGeom prst="rect">
            <a:avLst/>
          </a:prstGeom>
        </p:spPr>
      </p:pic>
      <p:pic>
        <p:nvPicPr>
          <p:cNvPr id="27" name="Graphic 26" descr="Satellite with solid fill">
            <a:extLst>
              <a:ext uri="{FF2B5EF4-FFF2-40B4-BE49-F238E27FC236}">
                <a16:creationId xmlns:a16="http://schemas.microsoft.com/office/drawing/2014/main" id="{7F60CD98-C8B3-1B4E-B745-F6170E142D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0399" y="3284622"/>
            <a:ext cx="448056" cy="448056"/>
          </a:xfrm>
          <a:prstGeom prst="rect">
            <a:avLst/>
          </a:prstGeom>
        </p:spPr>
      </p:pic>
      <p:pic>
        <p:nvPicPr>
          <p:cNvPr id="41" name="Graphic 40" descr="Database with solid fill">
            <a:extLst>
              <a:ext uri="{FF2B5EF4-FFF2-40B4-BE49-F238E27FC236}">
                <a16:creationId xmlns:a16="http://schemas.microsoft.com/office/drawing/2014/main" id="{A06A0000-0D4A-F340-94A0-11455C4A47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2646" y="1751643"/>
            <a:ext cx="546963" cy="448056"/>
          </a:xfrm>
          <a:prstGeom prst="rect">
            <a:avLst/>
          </a:prstGeom>
        </p:spPr>
      </p:pic>
      <p:cxnSp>
        <p:nvCxnSpPr>
          <p:cNvPr id="43" name="Straight Arrow Connector 42">
            <a:extLst>
              <a:ext uri="{FF2B5EF4-FFF2-40B4-BE49-F238E27FC236}">
                <a16:creationId xmlns:a16="http://schemas.microsoft.com/office/drawing/2014/main" id="{A8811D4E-BE2A-6940-8183-0FD02C1B8EFC}"/>
              </a:ext>
            </a:extLst>
          </p:cNvPr>
          <p:cNvCxnSpPr>
            <a:cxnSpLocks/>
          </p:cNvCxnSpPr>
          <p:nvPr/>
        </p:nvCxnSpPr>
        <p:spPr>
          <a:xfrm>
            <a:off x="1595365" y="2720196"/>
            <a:ext cx="542542" cy="0"/>
          </a:xfrm>
          <a:prstGeom prst="straightConnector1">
            <a:avLst/>
          </a:prstGeom>
          <a:ln w="28575">
            <a:solidFill>
              <a:srgbClr val="FF7E79"/>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91E5873-166B-0E41-B299-10187E0E4923}"/>
              </a:ext>
            </a:extLst>
          </p:cNvPr>
          <p:cNvCxnSpPr>
            <a:cxnSpLocks/>
            <a:endCxn id="12" idx="1"/>
          </p:cNvCxnSpPr>
          <p:nvPr/>
        </p:nvCxnSpPr>
        <p:spPr>
          <a:xfrm flipV="1">
            <a:off x="4129162" y="1616274"/>
            <a:ext cx="536769" cy="662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F93939-4EB7-F14B-8B4F-6A2073C66D28}"/>
              </a:ext>
            </a:extLst>
          </p:cNvPr>
          <p:cNvCxnSpPr>
            <a:cxnSpLocks/>
            <a:endCxn id="13" idx="1"/>
          </p:cNvCxnSpPr>
          <p:nvPr/>
        </p:nvCxnSpPr>
        <p:spPr>
          <a:xfrm flipV="1">
            <a:off x="4129162" y="2715347"/>
            <a:ext cx="536768" cy="485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descr="A blue screen with white text&#10;&#10;Description automatically generated with low confidence">
            <a:extLst>
              <a:ext uri="{FF2B5EF4-FFF2-40B4-BE49-F238E27FC236}">
                <a16:creationId xmlns:a16="http://schemas.microsoft.com/office/drawing/2014/main" id="{D8C61964-710F-3649-AF06-864A165C476C}"/>
              </a:ext>
            </a:extLst>
          </p:cNvPr>
          <p:cNvPicPr>
            <a:picLocks noChangeAspect="1"/>
          </p:cNvPicPr>
          <p:nvPr/>
        </p:nvPicPr>
        <p:blipFill rotWithShape="1">
          <a:blip r:embed="rId15"/>
          <a:srcRect r="26032"/>
          <a:stretch/>
        </p:blipFill>
        <p:spPr>
          <a:xfrm>
            <a:off x="5917699" y="4524621"/>
            <a:ext cx="1045753" cy="274320"/>
          </a:xfrm>
          <a:prstGeom prst="rect">
            <a:avLst/>
          </a:prstGeom>
        </p:spPr>
      </p:pic>
      <p:pic>
        <p:nvPicPr>
          <p:cNvPr id="28" name="Graphic 27" descr="Paper with solid fill">
            <a:extLst>
              <a:ext uri="{FF2B5EF4-FFF2-40B4-BE49-F238E27FC236}">
                <a16:creationId xmlns:a16="http://schemas.microsoft.com/office/drawing/2014/main" id="{A80A40BB-B4AE-ED4E-B54A-305DB31DD0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97451" y="1303383"/>
            <a:ext cx="326678" cy="326678"/>
          </a:xfrm>
          <a:prstGeom prst="rect">
            <a:avLst/>
          </a:prstGeom>
        </p:spPr>
      </p:pic>
      <p:pic>
        <p:nvPicPr>
          <p:cNvPr id="29" name="Graphic 28" descr="Paper with solid fill">
            <a:extLst>
              <a:ext uri="{FF2B5EF4-FFF2-40B4-BE49-F238E27FC236}">
                <a16:creationId xmlns:a16="http://schemas.microsoft.com/office/drawing/2014/main" id="{266F2F39-24BA-374D-AFF8-602FA3BE994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97451" y="2408411"/>
            <a:ext cx="326678" cy="326678"/>
          </a:xfrm>
          <a:prstGeom prst="rect">
            <a:avLst/>
          </a:prstGeom>
        </p:spPr>
      </p:pic>
    </p:spTree>
    <p:extLst>
      <p:ext uri="{BB962C8B-B14F-4D97-AF65-F5344CB8AC3E}">
        <p14:creationId xmlns:p14="http://schemas.microsoft.com/office/powerpoint/2010/main" val="3941856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144E76-A83D-E746-94EC-BC1C64A5E11C}"/>
              </a:ext>
            </a:extLst>
          </p:cNvPr>
          <p:cNvSpPr/>
          <p:nvPr/>
        </p:nvSpPr>
        <p:spPr>
          <a:xfrm>
            <a:off x="279498" y="4261966"/>
            <a:ext cx="8585004" cy="813289"/>
          </a:xfrm>
          <a:prstGeom prst="rect">
            <a:avLst/>
          </a:prstGeom>
          <a:solidFill>
            <a:srgbClr val="FFFFFF"/>
          </a:solid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86380-A30F-004B-B8DB-E69DCAD98364}"/>
              </a:ext>
            </a:extLst>
          </p:cNvPr>
          <p:cNvSpPr>
            <a:spLocks noGrp="1"/>
          </p:cNvSpPr>
          <p:nvPr>
            <p:ph type="title"/>
          </p:nvPr>
        </p:nvSpPr>
        <p:spPr>
          <a:xfrm>
            <a:off x="228600" y="417746"/>
            <a:ext cx="8686800" cy="850270"/>
          </a:xfrm>
        </p:spPr>
        <p:txBody>
          <a:bodyPr>
            <a:normAutofit/>
          </a:bodyPr>
          <a:lstStyle/>
          <a:p>
            <a:r>
              <a:rPr lang="en-US" sz="4400" dirty="0">
                <a:latin typeface="Helvetica" pitchFamily="2" charset="0"/>
              </a:rPr>
              <a:t>Data &amp; Methods</a:t>
            </a:r>
          </a:p>
        </p:txBody>
      </p:sp>
      <p:sp>
        <p:nvSpPr>
          <p:cNvPr id="7" name="Rectangle 6">
            <a:extLst>
              <a:ext uri="{FF2B5EF4-FFF2-40B4-BE49-F238E27FC236}">
                <a16:creationId xmlns:a16="http://schemas.microsoft.com/office/drawing/2014/main" id="{E1842613-CF6A-B546-8A24-9CCAF9456577}"/>
              </a:ext>
            </a:extLst>
          </p:cNvPr>
          <p:cNvSpPr/>
          <p:nvPr/>
        </p:nvSpPr>
        <p:spPr>
          <a:xfrm>
            <a:off x="2143594" y="1268016"/>
            <a:ext cx="1991254" cy="69650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Light" panose="020B0403020202020204" pitchFamily="34" charset="0"/>
              </a:rPr>
              <a:t>Join with spatial data, clean, calculate net entries for each station</a:t>
            </a:r>
          </a:p>
        </p:txBody>
      </p:sp>
      <p:sp>
        <p:nvSpPr>
          <p:cNvPr id="14" name="Rectangle 13">
            <a:extLst>
              <a:ext uri="{FF2B5EF4-FFF2-40B4-BE49-F238E27FC236}">
                <a16:creationId xmlns:a16="http://schemas.microsoft.com/office/drawing/2014/main" id="{81C32482-9AC1-3541-BD97-6894E4C89DDC}"/>
              </a:ext>
            </a:extLst>
          </p:cNvPr>
          <p:cNvSpPr/>
          <p:nvPr/>
        </p:nvSpPr>
        <p:spPr>
          <a:xfrm>
            <a:off x="279499" y="1268015"/>
            <a:ext cx="1301876" cy="965633"/>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Helvetica" pitchFamily="2" charset="0"/>
              </a:rPr>
              <a:t>MTA turnstile </a:t>
            </a:r>
            <a:r>
              <a:rPr lang="en-US" sz="1400" dirty="0">
                <a:latin typeface="Helvetica Light" panose="020B0403020202020204" pitchFamily="34" charset="0"/>
              </a:rPr>
              <a:t>data</a:t>
            </a:r>
          </a:p>
        </p:txBody>
      </p:sp>
      <p:sp>
        <p:nvSpPr>
          <p:cNvPr id="16" name="Rectangle 15">
            <a:extLst>
              <a:ext uri="{FF2B5EF4-FFF2-40B4-BE49-F238E27FC236}">
                <a16:creationId xmlns:a16="http://schemas.microsoft.com/office/drawing/2014/main" id="{9DD2D6F1-C7F6-5849-A714-F092B6A841F9}"/>
              </a:ext>
            </a:extLst>
          </p:cNvPr>
          <p:cNvSpPr/>
          <p:nvPr/>
        </p:nvSpPr>
        <p:spPr>
          <a:xfrm>
            <a:off x="6520079" y="1268016"/>
            <a:ext cx="2344423" cy="1795589"/>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Light" panose="020B0403020202020204" pitchFamily="34" charset="0"/>
              </a:rPr>
              <a:t>Join station information and satellite data on spatial coordinates, combine crowd and heat indices to create a</a:t>
            </a:r>
          </a:p>
          <a:p>
            <a:pPr algn="ctr"/>
            <a:r>
              <a:rPr lang="en-US" sz="1400" b="1" dirty="0">
                <a:latin typeface="Helvetica" pitchFamily="2" charset="0"/>
              </a:rPr>
              <a:t>risk index</a:t>
            </a:r>
          </a:p>
        </p:txBody>
      </p:sp>
      <p:sp>
        <p:nvSpPr>
          <p:cNvPr id="10" name="Rectangle 9">
            <a:extLst>
              <a:ext uri="{FF2B5EF4-FFF2-40B4-BE49-F238E27FC236}">
                <a16:creationId xmlns:a16="http://schemas.microsoft.com/office/drawing/2014/main" id="{F16AD5F0-ED57-034A-B81F-FAB26FDFA579}"/>
              </a:ext>
            </a:extLst>
          </p:cNvPr>
          <p:cNvSpPr/>
          <p:nvPr/>
        </p:nvSpPr>
        <p:spPr>
          <a:xfrm>
            <a:off x="293489" y="2367090"/>
            <a:ext cx="1301876" cy="1420516"/>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Helvetica Light" panose="020B0403020202020204" pitchFamily="34" charset="0"/>
              </a:rPr>
              <a:t>NASA Landsat 8 </a:t>
            </a:r>
            <a:r>
              <a:rPr lang="en-US" sz="1400" b="1" dirty="0">
                <a:latin typeface="Helvetica" pitchFamily="2" charset="0"/>
              </a:rPr>
              <a:t>satellite image</a:t>
            </a:r>
          </a:p>
        </p:txBody>
      </p:sp>
      <p:sp>
        <p:nvSpPr>
          <p:cNvPr id="11" name="Rectangle 10">
            <a:extLst>
              <a:ext uri="{FF2B5EF4-FFF2-40B4-BE49-F238E27FC236}">
                <a16:creationId xmlns:a16="http://schemas.microsoft.com/office/drawing/2014/main" id="{25F8C56C-F4FE-C54F-846E-B3E0DE8DEF87}"/>
              </a:ext>
            </a:extLst>
          </p:cNvPr>
          <p:cNvSpPr/>
          <p:nvPr/>
        </p:nvSpPr>
        <p:spPr>
          <a:xfrm>
            <a:off x="2137908" y="2367090"/>
            <a:ext cx="1991254" cy="69651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Light" panose="020B0403020202020204" pitchFamily="34" charset="0"/>
              </a:rPr>
              <a:t>Extract median surface temperature on each city block</a:t>
            </a:r>
          </a:p>
        </p:txBody>
      </p:sp>
      <p:sp>
        <p:nvSpPr>
          <p:cNvPr id="12" name="Rectangle 11">
            <a:extLst>
              <a:ext uri="{FF2B5EF4-FFF2-40B4-BE49-F238E27FC236}">
                <a16:creationId xmlns:a16="http://schemas.microsoft.com/office/drawing/2014/main" id="{80FD78E2-717B-214D-894A-0889E2B1B9D8}"/>
              </a:ext>
            </a:extLst>
          </p:cNvPr>
          <p:cNvSpPr/>
          <p:nvPr/>
        </p:nvSpPr>
        <p:spPr>
          <a:xfrm>
            <a:off x="4665931" y="1268016"/>
            <a:ext cx="1366790" cy="696516"/>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Light" panose="020B0403020202020204" pitchFamily="34" charset="0"/>
              </a:rPr>
              <a:t>Derive</a:t>
            </a:r>
          </a:p>
          <a:p>
            <a:pPr algn="ctr"/>
            <a:r>
              <a:rPr lang="en-US" sz="1400" b="1" dirty="0">
                <a:latin typeface="Helvetica" pitchFamily="2" charset="0"/>
              </a:rPr>
              <a:t>crowd index</a:t>
            </a:r>
          </a:p>
        </p:txBody>
      </p:sp>
      <p:sp>
        <p:nvSpPr>
          <p:cNvPr id="13" name="Rectangle 12">
            <a:extLst>
              <a:ext uri="{FF2B5EF4-FFF2-40B4-BE49-F238E27FC236}">
                <a16:creationId xmlns:a16="http://schemas.microsoft.com/office/drawing/2014/main" id="{EC05BC62-A52A-FA40-92AF-B22E1896B117}"/>
              </a:ext>
            </a:extLst>
          </p:cNvPr>
          <p:cNvSpPr/>
          <p:nvPr/>
        </p:nvSpPr>
        <p:spPr>
          <a:xfrm>
            <a:off x="4665930" y="2367089"/>
            <a:ext cx="1366790" cy="696516"/>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Light" panose="020B0403020202020204" pitchFamily="34" charset="0"/>
              </a:rPr>
              <a:t>Derive</a:t>
            </a:r>
          </a:p>
          <a:p>
            <a:pPr algn="ctr"/>
            <a:r>
              <a:rPr lang="en-US" sz="1400" b="1" dirty="0">
                <a:latin typeface="Helvetica" pitchFamily="2" charset="0"/>
              </a:rPr>
              <a:t>heat index</a:t>
            </a:r>
          </a:p>
        </p:txBody>
      </p:sp>
      <p:cxnSp>
        <p:nvCxnSpPr>
          <p:cNvPr id="18" name="Straight Arrow Connector 17">
            <a:extLst>
              <a:ext uri="{FF2B5EF4-FFF2-40B4-BE49-F238E27FC236}">
                <a16:creationId xmlns:a16="http://schemas.microsoft.com/office/drawing/2014/main" id="{1EA93583-AC32-964A-ABB6-8E5C0E907545}"/>
              </a:ext>
            </a:extLst>
          </p:cNvPr>
          <p:cNvCxnSpPr>
            <a:cxnSpLocks/>
            <a:endCxn id="7" idx="1"/>
          </p:cNvCxnSpPr>
          <p:nvPr/>
        </p:nvCxnSpPr>
        <p:spPr>
          <a:xfrm flipV="1">
            <a:off x="1575689" y="1616270"/>
            <a:ext cx="567905" cy="7146"/>
          </a:xfrm>
          <a:prstGeom prst="straightConnector1">
            <a:avLst/>
          </a:prstGeom>
          <a:ln w="28575">
            <a:solidFill>
              <a:srgbClr val="FF7E79"/>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349341C4-F3D3-0143-9B8C-FE9FF9E07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67" y="4377587"/>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stering SQLAlchemy Series - Hackers and Slackers">
            <a:extLst>
              <a:ext uri="{FF2B5EF4-FFF2-40B4-BE49-F238E27FC236}">
                <a16:creationId xmlns:a16="http://schemas.microsoft.com/office/drawing/2014/main" id="{CDA1EEB3-4D51-2F4F-8E12-6BB14A884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553" y="4378578"/>
            <a:ext cx="1212184"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ndas (software) - Wikipedia">
            <a:extLst>
              <a:ext uri="{FF2B5EF4-FFF2-40B4-BE49-F238E27FC236}">
                <a16:creationId xmlns:a16="http://schemas.microsoft.com/office/drawing/2014/main" id="{659E1B6C-C139-8A47-8117-FDB84C69D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483" y="4387461"/>
            <a:ext cx="1357462" cy="548640"/>
          </a:xfrm>
          <a:prstGeom prst="rect">
            <a:avLst/>
          </a:prstGeom>
          <a:noFill/>
        </p:spPr>
      </p:pic>
      <p:pic>
        <p:nvPicPr>
          <p:cNvPr id="1044" name="Picture 20" descr="USGS Geospatial Data and Mapping Websites — CCJDC">
            <a:extLst>
              <a:ext uri="{FF2B5EF4-FFF2-40B4-BE49-F238E27FC236}">
                <a16:creationId xmlns:a16="http://schemas.microsoft.com/office/drawing/2014/main" id="{30E1DD75-952D-0D4F-8A4F-26F299B988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6691" y="4377587"/>
            <a:ext cx="2032262"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eoJSON - Reviews, Pros &amp;amp; Cons | Companies using GeoJSON">
            <a:extLst>
              <a:ext uri="{FF2B5EF4-FFF2-40B4-BE49-F238E27FC236}">
                <a16:creationId xmlns:a16="http://schemas.microsoft.com/office/drawing/2014/main" id="{19FBC76B-F89A-5C4B-B1B8-0B6BEC8726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271" t="29157" r="21264" b="31082"/>
          <a:stretch/>
        </p:blipFill>
        <p:spPr bwMode="auto">
          <a:xfrm>
            <a:off x="3491722" y="2841450"/>
            <a:ext cx="565999" cy="40575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GeoPandas logo — GeoPandas 0.9.0+46.g7997837.dirty documentation">
            <a:extLst>
              <a:ext uri="{FF2B5EF4-FFF2-40B4-BE49-F238E27FC236}">
                <a16:creationId xmlns:a16="http://schemas.microsoft.com/office/drawing/2014/main" id="{1EC5E8B4-3671-EC4F-AE1C-EB4EFC85E7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2196" y="4375890"/>
            <a:ext cx="1759558" cy="548640"/>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Paper with solid fill">
            <a:extLst>
              <a:ext uri="{FF2B5EF4-FFF2-40B4-BE49-F238E27FC236}">
                <a16:creationId xmlns:a16="http://schemas.microsoft.com/office/drawing/2014/main" id="{B16CDF7D-5527-C746-B51E-10DC52082D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22004" y="1286948"/>
            <a:ext cx="326678" cy="326678"/>
          </a:xfrm>
          <a:prstGeom prst="rect">
            <a:avLst/>
          </a:prstGeom>
        </p:spPr>
      </p:pic>
      <p:pic>
        <p:nvPicPr>
          <p:cNvPr id="27" name="Graphic 26" descr="Satellite with solid fill">
            <a:extLst>
              <a:ext uri="{FF2B5EF4-FFF2-40B4-BE49-F238E27FC236}">
                <a16:creationId xmlns:a16="http://schemas.microsoft.com/office/drawing/2014/main" id="{7F60CD98-C8B3-1B4E-B745-F6170E142D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0399" y="3284622"/>
            <a:ext cx="448056" cy="448056"/>
          </a:xfrm>
          <a:prstGeom prst="rect">
            <a:avLst/>
          </a:prstGeom>
        </p:spPr>
      </p:pic>
      <p:pic>
        <p:nvPicPr>
          <p:cNvPr id="41" name="Graphic 40" descr="Database with solid fill">
            <a:extLst>
              <a:ext uri="{FF2B5EF4-FFF2-40B4-BE49-F238E27FC236}">
                <a16:creationId xmlns:a16="http://schemas.microsoft.com/office/drawing/2014/main" id="{A06A0000-0D4A-F340-94A0-11455C4A47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2646" y="1751643"/>
            <a:ext cx="546963" cy="448056"/>
          </a:xfrm>
          <a:prstGeom prst="rect">
            <a:avLst/>
          </a:prstGeom>
        </p:spPr>
      </p:pic>
      <p:cxnSp>
        <p:nvCxnSpPr>
          <p:cNvPr id="43" name="Straight Arrow Connector 42">
            <a:extLst>
              <a:ext uri="{FF2B5EF4-FFF2-40B4-BE49-F238E27FC236}">
                <a16:creationId xmlns:a16="http://schemas.microsoft.com/office/drawing/2014/main" id="{A8811D4E-BE2A-6940-8183-0FD02C1B8EFC}"/>
              </a:ext>
            </a:extLst>
          </p:cNvPr>
          <p:cNvCxnSpPr>
            <a:cxnSpLocks/>
          </p:cNvCxnSpPr>
          <p:nvPr/>
        </p:nvCxnSpPr>
        <p:spPr>
          <a:xfrm>
            <a:off x="1595365" y="2720196"/>
            <a:ext cx="542542" cy="0"/>
          </a:xfrm>
          <a:prstGeom prst="straightConnector1">
            <a:avLst/>
          </a:prstGeom>
          <a:ln w="28575">
            <a:solidFill>
              <a:srgbClr val="FF7E79"/>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91E5873-166B-0E41-B299-10187E0E4923}"/>
              </a:ext>
            </a:extLst>
          </p:cNvPr>
          <p:cNvCxnSpPr>
            <a:cxnSpLocks/>
            <a:endCxn id="12" idx="1"/>
          </p:cNvCxnSpPr>
          <p:nvPr/>
        </p:nvCxnSpPr>
        <p:spPr>
          <a:xfrm flipV="1">
            <a:off x="4129162" y="1616274"/>
            <a:ext cx="536769" cy="662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F93939-4EB7-F14B-8B4F-6A2073C66D28}"/>
              </a:ext>
            </a:extLst>
          </p:cNvPr>
          <p:cNvCxnSpPr>
            <a:cxnSpLocks/>
            <a:endCxn id="13" idx="1"/>
          </p:cNvCxnSpPr>
          <p:nvPr/>
        </p:nvCxnSpPr>
        <p:spPr>
          <a:xfrm flipV="1">
            <a:off x="4129162" y="2715347"/>
            <a:ext cx="536768" cy="485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2EBE326-BC75-7F4A-91A2-8525581F4A02}"/>
              </a:ext>
            </a:extLst>
          </p:cNvPr>
          <p:cNvCxnSpPr>
            <a:cxnSpLocks/>
            <a:endCxn id="16" idx="1"/>
          </p:cNvCxnSpPr>
          <p:nvPr/>
        </p:nvCxnSpPr>
        <p:spPr>
          <a:xfrm>
            <a:off x="6032720" y="1622898"/>
            <a:ext cx="487359" cy="542913"/>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CDA2D0A-9107-6547-9EB8-F3F4568DE668}"/>
              </a:ext>
            </a:extLst>
          </p:cNvPr>
          <p:cNvCxnSpPr>
            <a:cxnSpLocks/>
            <a:stCxn id="13" idx="3"/>
            <a:endCxn id="16" idx="1"/>
          </p:cNvCxnSpPr>
          <p:nvPr/>
        </p:nvCxnSpPr>
        <p:spPr>
          <a:xfrm flipV="1">
            <a:off x="6032720" y="2165811"/>
            <a:ext cx="487359" cy="549536"/>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descr="A blue screen with white text&#10;&#10;Description automatically generated with low confidence">
            <a:extLst>
              <a:ext uri="{FF2B5EF4-FFF2-40B4-BE49-F238E27FC236}">
                <a16:creationId xmlns:a16="http://schemas.microsoft.com/office/drawing/2014/main" id="{D8C61964-710F-3649-AF06-864A165C476C}"/>
              </a:ext>
            </a:extLst>
          </p:cNvPr>
          <p:cNvPicPr>
            <a:picLocks noChangeAspect="1"/>
          </p:cNvPicPr>
          <p:nvPr/>
        </p:nvPicPr>
        <p:blipFill rotWithShape="1">
          <a:blip r:embed="rId15"/>
          <a:srcRect r="26032"/>
          <a:stretch/>
        </p:blipFill>
        <p:spPr>
          <a:xfrm>
            <a:off x="5917699" y="4524621"/>
            <a:ext cx="1045753" cy="274320"/>
          </a:xfrm>
          <a:prstGeom prst="rect">
            <a:avLst/>
          </a:prstGeom>
        </p:spPr>
      </p:pic>
      <p:pic>
        <p:nvPicPr>
          <p:cNvPr id="28" name="Graphic 27" descr="Paper with solid fill">
            <a:extLst>
              <a:ext uri="{FF2B5EF4-FFF2-40B4-BE49-F238E27FC236}">
                <a16:creationId xmlns:a16="http://schemas.microsoft.com/office/drawing/2014/main" id="{A80A40BB-B4AE-ED4E-B54A-305DB31DD0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97451" y="1303383"/>
            <a:ext cx="326678" cy="326678"/>
          </a:xfrm>
          <a:prstGeom prst="rect">
            <a:avLst/>
          </a:prstGeom>
        </p:spPr>
      </p:pic>
      <p:pic>
        <p:nvPicPr>
          <p:cNvPr id="29" name="Graphic 28" descr="Paper with solid fill">
            <a:extLst>
              <a:ext uri="{FF2B5EF4-FFF2-40B4-BE49-F238E27FC236}">
                <a16:creationId xmlns:a16="http://schemas.microsoft.com/office/drawing/2014/main" id="{266F2F39-24BA-374D-AFF8-602FA3BE994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97451" y="2408411"/>
            <a:ext cx="326678" cy="326678"/>
          </a:xfrm>
          <a:prstGeom prst="rect">
            <a:avLst/>
          </a:prstGeom>
        </p:spPr>
      </p:pic>
      <p:pic>
        <p:nvPicPr>
          <p:cNvPr id="30" name="Graphic 29" descr="Paper with solid fill">
            <a:extLst>
              <a:ext uri="{FF2B5EF4-FFF2-40B4-BE49-F238E27FC236}">
                <a16:creationId xmlns:a16="http://schemas.microsoft.com/office/drawing/2014/main" id="{1BB050CE-CC45-5D4C-BB6C-217A50E04E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95076" y="2678111"/>
            <a:ext cx="326678" cy="326678"/>
          </a:xfrm>
          <a:prstGeom prst="rect">
            <a:avLst/>
          </a:prstGeom>
        </p:spPr>
      </p:pic>
    </p:spTree>
    <p:extLst>
      <p:ext uri="{BB962C8B-B14F-4D97-AF65-F5344CB8AC3E}">
        <p14:creationId xmlns:p14="http://schemas.microsoft.com/office/powerpoint/2010/main" val="345095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144E76-A83D-E746-94EC-BC1C64A5E11C}"/>
              </a:ext>
            </a:extLst>
          </p:cNvPr>
          <p:cNvSpPr/>
          <p:nvPr/>
        </p:nvSpPr>
        <p:spPr>
          <a:xfrm>
            <a:off x="279498" y="4261966"/>
            <a:ext cx="8585004" cy="813289"/>
          </a:xfrm>
          <a:prstGeom prst="rect">
            <a:avLst/>
          </a:prstGeom>
          <a:solidFill>
            <a:srgbClr val="FFFFFF"/>
          </a:solid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86380-A30F-004B-B8DB-E69DCAD98364}"/>
              </a:ext>
            </a:extLst>
          </p:cNvPr>
          <p:cNvSpPr>
            <a:spLocks noGrp="1"/>
          </p:cNvSpPr>
          <p:nvPr>
            <p:ph type="title"/>
          </p:nvPr>
        </p:nvSpPr>
        <p:spPr>
          <a:xfrm>
            <a:off x="228600" y="417746"/>
            <a:ext cx="8686800" cy="850270"/>
          </a:xfrm>
        </p:spPr>
        <p:txBody>
          <a:bodyPr>
            <a:normAutofit/>
          </a:bodyPr>
          <a:lstStyle/>
          <a:p>
            <a:r>
              <a:rPr lang="en-US" sz="4400" dirty="0">
                <a:latin typeface="Helvetica" pitchFamily="2" charset="0"/>
              </a:rPr>
              <a:t>Data &amp; Methods</a:t>
            </a:r>
          </a:p>
        </p:txBody>
      </p:sp>
      <p:sp>
        <p:nvSpPr>
          <p:cNvPr id="7" name="Rectangle 6">
            <a:extLst>
              <a:ext uri="{FF2B5EF4-FFF2-40B4-BE49-F238E27FC236}">
                <a16:creationId xmlns:a16="http://schemas.microsoft.com/office/drawing/2014/main" id="{E1842613-CF6A-B546-8A24-9CCAF9456577}"/>
              </a:ext>
            </a:extLst>
          </p:cNvPr>
          <p:cNvSpPr/>
          <p:nvPr/>
        </p:nvSpPr>
        <p:spPr>
          <a:xfrm>
            <a:off x="2143594" y="1268016"/>
            <a:ext cx="1991254" cy="69650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Light" panose="020B0403020202020204" pitchFamily="34" charset="0"/>
              </a:rPr>
              <a:t>Join with spatial data, clean, calculate net entries for each station</a:t>
            </a:r>
          </a:p>
        </p:txBody>
      </p:sp>
      <p:sp>
        <p:nvSpPr>
          <p:cNvPr id="14" name="Rectangle 13">
            <a:extLst>
              <a:ext uri="{FF2B5EF4-FFF2-40B4-BE49-F238E27FC236}">
                <a16:creationId xmlns:a16="http://schemas.microsoft.com/office/drawing/2014/main" id="{81C32482-9AC1-3541-BD97-6894E4C89DDC}"/>
              </a:ext>
            </a:extLst>
          </p:cNvPr>
          <p:cNvSpPr/>
          <p:nvPr/>
        </p:nvSpPr>
        <p:spPr>
          <a:xfrm>
            <a:off x="279499" y="1268015"/>
            <a:ext cx="1301876" cy="965633"/>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latin typeface="Helvetica" pitchFamily="2" charset="0"/>
              </a:rPr>
              <a:t>MTA turnstile </a:t>
            </a:r>
            <a:r>
              <a:rPr lang="en-US" sz="1400" dirty="0">
                <a:latin typeface="Helvetica Light" panose="020B0403020202020204" pitchFamily="34" charset="0"/>
              </a:rPr>
              <a:t>data</a:t>
            </a:r>
          </a:p>
        </p:txBody>
      </p:sp>
      <p:sp>
        <p:nvSpPr>
          <p:cNvPr id="16" name="Rectangle 15">
            <a:extLst>
              <a:ext uri="{FF2B5EF4-FFF2-40B4-BE49-F238E27FC236}">
                <a16:creationId xmlns:a16="http://schemas.microsoft.com/office/drawing/2014/main" id="{9DD2D6F1-C7F6-5849-A714-F092B6A841F9}"/>
              </a:ext>
            </a:extLst>
          </p:cNvPr>
          <p:cNvSpPr/>
          <p:nvPr/>
        </p:nvSpPr>
        <p:spPr>
          <a:xfrm>
            <a:off x="6520079" y="1268016"/>
            <a:ext cx="2344423" cy="1795589"/>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Light" panose="020B0403020202020204" pitchFamily="34" charset="0"/>
              </a:rPr>
              <a:t>Join station information and satellite data on spatial coordinates, combine crowd and heat indices to create a</a:t>
            </a:r>
          </a:p>
          <a:p>
            <a:pPr algn="ctr"/>
            <a:r>
              <a:rPr lang="en-US" sz="1400" b="1" dirty="0">
                <a:latin typeface="Helvetica" pitchFamily="2" charset="0"/>
              </a:rPr>
              <a:t>risk index</a:t>
            </a:r>
          </a:p>
        </p:txBody>
      </p:sp>
      <p:sp>
        <p:nvSpPr>
          <p:cNvPr id="10" name="Rectangle 9">
            <a:extLst>
              <a:ext uri="{FF2B5EF4-FFF2-40B4-BE49-F238E27FC236}">
                <a16:creationId xmlns:a16="http://schemas.microsoft.com/office/drawing/2014/main" id="{F16AD5F0-ED57-034A-B81F-FAB26FDFA579}"/>
              </a:ext>
            </a:extLst>
          </p:cNvPr>
          <p:cNvSpPr/>
          <p:nvPr/>
        </p:nvSpPr>
        <p:spPr>
          <a:xfrm>
            <a:off x="293489" y="2367090"/>
            <a:ext cx="1301876" cy="1420516"/>
          </a:xfrm>
          <a:prstGeom prst="rect">
            <a:avLst/>
          </a:prstGeom>
          <a:no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Helvetica Light" panose="020B0403020202020204" pitchFamily="34" charset="0"/>
              </a:rPr>
              <a:t>NASA Landsat 8 </a:t>
            </a:r>
            <a:r>
              <a:rPr lang="en-US" sz="1400" b="1" dirty="0">
                <a:latin typeface="Helvetica" pitchFamily="2" charset="0"/>
              </a:rPr>
              <a:t>satellite image</a:t>
            </a:r>
          </a:p>
        </p:txBody>
      </p:sp>
      <p:sp>
        <p:nvSpPr>
          <p:cNvPr id="11" name="Rectangle 10">
            <a:extLst>
              <a:ext uri="{FF2B5EF4-FFF2-40B4-BE49-F238E27FC236}">
                <a16:creationId xmlns:a16="http://schemas.microsoft.com/office/drawing/2014/main" id="{25F8C56C-F4FE-C54F-846E-B3E0DE8DEF87}"/>
              </a:ext>
            </a:extLst>
          </p:cNvPr>
          <p:cNvSpPr/>
          <p:nvPr/>
        </p:nvSpPr>
        <p:spPr>
          <a:xfrm>
            <a:off x="2137908" y="2367090"/>
            <a:ext cx="1991254" cy="69651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Helvetica Light" panose="020B0403020202020204" pitchFamily="34" charset="0"/>
              </a:rPr>
              <a:t>Extract median surface temperature on each city block</a:t>
            </a:r>
          </a:p>
        </p:txBody>
      </p:sp>
      <p:sp>
        <p:nvSpPr>
          <p:cNvPr id="12" name="Rectangle 11">
            <a:extLst>
              <a:ext uri="{FF2B5EF4-FFF2-40B4-BE49-F238E27FC236}">
                <a16:creationId xmlns:a16="http://schemas.microsoft.com/office/drawing/2014/main" id="{80FD78E2-717B-214D-894A-0889E2B1B9D8}"/>
              </a:ext>
            </a:extLst>
          </p:cNvPr>
          <p:cNvSpPr/>
          <p:nvPr/>
        </p:nvSpPr>
        <p:spPr>
          <a:xfrm>
            <a:off x="4665931" y="1268016"/>
            <a:ext cx="1366790" cy="696516"/>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Light" panose="020B0403020202020204" pitchFamily="34" charset="0"/>
              </a:rPr>
              <a:t>Derive</a:t>
            </a:r>
          </a:p>
          <a:p>
            <a:pPr algn="ctr"/>
            <a:r>
              <a:rPr lang="en-US" sz="1400" b="1" dirty="0">
                <a:latin typeface="Helvetica" pitchFamily="2" charset="0"/>
              </a:rPr>
              <a:t>crowd index</a:t>
            </a:r>
          </a:p>
        </p:txBody>
      </p:sp>
      <p:sp>
        <p:nvSpPr>
          <p:cNvPr id="13" name="Rectangle 12">
            <a:extLst>
              <a:ext uri="{FF2B5EF4-FFF2-40B4-BE49-F238E27FC236}">
                <a16:creationId xmlns:a16="http://schemas.microsoft.com/office/drawing/2014/main" id="{EC05BC62-A52A-FA40-92AF-B22E1896B117}"/>
              </a:ext>
            </a:extLst>
          </p:cNvPr>
          <p:cNvSpPr/>
          <p:nvPr/>
        </p:nvSpPr>
        <p:spPr>
          <a:xfrm>
            <a:off x="4665930" y="2367089"/>
            <a:ext cx="1366790" cy="696516"/>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Light" panose="020B0403020202020204" pitchFamily="34" charset="0"/>
              </a:rPr>
              <a:t>Derive</a:t>
            </a:r>
          </a:p>
          <a:p>
            <a:pPr algn="ctr"/>
            <a:r>
              <a:rPr lang="en-US" sz="1400" b="1" dirty="0">
                <a:latin typeface="Helvetica" pitchFamily="2" charset="0"/>
              </a:rPr>
              <a:t>heat index</a:t>
            </a:r>
          </a:p>
        </p:txBody>
      </p:sp>
      <p:cxnSp>
        <p:nvCxnSpPr>
          <p:cNvPr id="18" name="Straight Arrow Connector 17">
            <a:extLst>
              <a:ext uri="{FF2B5EF4-FFF2-40B4-BE49-F238E27FC236}">
                <a16:creationId xmlns:a16="http://schemas.microsoft.com/office/drawing/2014/main" id="{1EA93583-AC32-964A-ABB6-8E5C0E907545}"/>
              </a:ext>
            </a:extLst>
          </p:cNvPr>
          <p:cNvCxnSpPr>
            <a:cxnSpLocks/>
            <a:endCxn id="7" idx="1"/>
          </p:cNvCxnSpPr>
          <p:nvPr/>
        </p:nvCxnSpPr>
        <p:spPr>
          <a:xfrm flipV="1">
            <a:off x="1575689" y="1616270"/>
            <a:ext cx="567905" cy="7146"/>
          </a:xfrm>
          <a:prstGeom prst="straightConnector1">
            <a:avLst/>
          </a:prstGeom>
          <a:ln w="28575">
            <a:solidFill>
              <a:srgbClr val="FF7E79"/>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349341C4-F3D3-0143-9B8C-FE9FF9E07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67" y="4377587"/>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stering SQLAlchemy Series - Hackers and Slackers">
            <a:extLst>
              <a:ext uri="{FF2B5EF4-FFF2-40B4-BE49-F238E27FC236}">
                <a16:creationId xmlns:a16="http://schemas.microsoft.com/office/drawing/2014/main" id="{CDA1EEB3-4D51-2F4F-8E12-6BB14A884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553" y="4378578"/>
            <a:ext cx="1212184"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ndas (software) - Wikipedia">
            <a:extLst>
              <a:ext uri="{FF2B5EF4-FFF2-40B4-BE49-F238E27FC236}">
                <a16:creationId xmlns:a16="http://schemas.microsoft.com/office/drawing/2014/main" id="{659E1B6C-C139-8A47-8117-FDB84C69D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483" y="4387461"/>
            <a:ext cx="1357462" cy="548640"/>
          </a:xfrm>
          <a:prstGeom prst="rect">
            <a:avLst/>
          </a:prstGeom>
          <a:noFill/>
        </p:spPr>
      </p:pic>
      <p:pic>
        <p:nvPicPr>
          <p:cNvPr id="1044" name="Picture 20" descr="USGS Geospatial Data and Mapping Websites — CCJDC">
            <a:extLst>
              <a:ext uri="{FF2B5EF4-FFF2-40B4-BE49-F238E27FC236}">
                <a16:creationId xmlns:a16="http://schemas.microsoft.com/office/drawing/2014/main" id="{30E1DD75-952D-0D4F-8A4F-26F299B988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6691" y="4377587"/>
            <a:ext cx="2032262"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eoJSON - Reviews, Pros &amp;amp; Cons | Companies using GeoJSON">
            <a:extLst>
              <a:ext uri="{FF2B5EF4-FFF2-40B4-BE49-F238E27FC236}">
                <a16:creationId xmlns:a16="http://schemas.microsoft.com/office/drawing/2014/main" id="{19FBC76B-F89A-5C4B-B1B8-0B6BEC8726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271" t="29157" r="21264" b="31082"/>
          <a:stretch/>
        </p:blipFill>
        <p:spPr bwMode="auto">
          <a:xfrm>
            <a:off x="3491722" y="2841450"/>
            <a:ext cx="565999" cy="40575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GeoPandas logo — GeoPandas 0.9.0+46.g7997837.dirty documentation">
            <a:extLst>
              <a:ext uri="{FF2B5EF4-FFF2-40B4-BE49-F238E27FC236}">
                <a16:creationId xmlns:a16="http://schemas.microsoft.com/office/drawing/2014/main" id="{1EC5E8B4-3671-EC4F-AE1C-EB4EFC85E7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2196" y="4375890"/>
            <a:ext cx="1759558" cy="548640"/>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Paper with solid fill">
            <a:extLst>
              <a:ext uri="{FF2B5EF4-FFF2-40B4-BE49-F238E27FC236}">
                <a16:creationId xmlns:a16="http://schemas.microsoft.com/office/drawing/2014/main" id="{B16CDF7D-5527-C746-B51E-10DC52082D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22004" y="1286948"/>
            <a:ext cx="326678" cy="326678"/>
          </a:xfrm>
          <a:prstGeom prst="rect">
            <a:avLst/>
          </a:prstGeom>
        </p:spPr>
      </p:pic>
      <p:pic>
        <p:nvPicPr>
          <p:cNvPr id="27" name="Graphic 26" descr="Satellite with solid fill">
            <a:extLst>
              <a:ext uri="{FF2B5EF4-FFF2-40B4-BE49-F238E27FC236}">
                <a16:creationId xmlns:a16="http://schemas.microsoft.com/office/drawing/2014/main" id="{7F60CD98-C8B3-1B4E-B745-F6170E142D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0399" y="3284622"/>
            <a:ext cx="448056" cy="448056"/>
          </a:xfrm>
          <a:prstGeom prst="rect">
            <a:avLst/>
          </a:prstGeom>
        </p:spPr>
      </p:pic>
      <p:pic>
        <p:nvPicPr>
          <p:cNvPr id="41" name="Graphic 40" descr="Database with solid fill">
            <a:extLst>
              <a:ext uri="{FF2B5EF4-FFF2-40B4-BE49-F238E27FC236}">
                <a16:creationId xmlns:a16="http://schemas.microsoft.com/office/drawing/2014/main" id="{A06A0000-0D4A-F340-94A0-11455C4A47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2646" y="1751643"/>
            <a:ext cx="546963" cy="448056"/>
          </a:xfrm>
          <a:prstGeom prst="rect">
            <a:avLst/>
          </a:prstGeom>
        </p:spPr>
      </p:pic>
      <p:cxnSp>
        <p:nvCxnSpPr>
          <p:cNvPr id="43" name="Straight Arrow Connector 42">
            <a:extLst>
              <a:ext uri="{FF2B5EF4-FFF2-40B4-BE49-F238E27FC236}">
                <a16:creationId xmlns:a16="http://schemas.microsoft.com/office/drawing/2014/main" id="{A8811D4E-BE2A-6940-8183-0FD02C1B8EFC}"/>
              </a:ext>
            </a:extLst>
          </p:cNvPr>
          <p:cNvCxnSpPr>
            <a:cxnSpLocks/>
          </p:cNvCxnSpPr>
          <p:nvPr/>
        </p:nvCxnSpPr>
        <p:spPr>
          <a:xfrm>
            <a:off x="1595365" y="2720196"/>
            <a:ext cx="542542" cy="0"/>
          </a:xfrm>
          <a:prstGeom prst="straightConnector1">
            <a:avLst/>
          </a:prstGeom>
          <a:ln w="28575">
            <a:solidFill>
              <a:srgbClr val="FF7E79"/>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91E5873-166B-0E41-B299-10187E0E4923}"/>
              </a:ext>
            </a:extLst>
          </p:cNvPr>
          <p:cNvCxnSpPr>
            <a:cxnSpLocks/>
            <a:endCxn id="12" idx="1"/>
          </p:cNvCxnSpPr>
          <p:nvPr/>
        </p:nvCxnSpPr>
        <p:spPr>
          <a:xfrm flipV="1">
            <a:off x="4129162" y="1616274"/>
            <a:ext cx="536769" cy="662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F93939-4EB7-F14B-8B4F-6A2073C66D28}"/>
              </a:ext>
            </a:extLst>
          </p:cNvPr>
          <p:cNvCxnSpPr>
            <a:cxnSpLocks/>
            <a:endCxn id="13" idx="1"/>
          </p:cNvCxnSpPr>
          <p:nvPr/>
        </p:nvCxnSpPr>
        <p:spPr>
          <a:xfrm flipV="1">
            <a:off x="4129162" y="2715347"/>
            <a:ext cx="536768" cy="485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2EBE326-BC75-7F4A-91A2-8525581F4A02}"/>
              </a:ext>
            </a:extLst>
          </p:cNvPr>
          <p:cNvCxnSpPr>
            <a:cxnSpLocks/>
            <a:endCxn id="16" idx="1"/>
          </p:cNvCxnSpPr>
          <p:nvPr/>
        </p:nvCxnSpPr>
        <p:spPr>
          <a:xfrm>
            <a:off x="6032720" y="1622898"/>
            <a:ext cx="487359" cy="542913"/>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CDA2D0A-9107-6547-9EB8-F3F4568DE668}"/>
              </a:ext>
            </a:extLst>
          </p:cNvPr>
          <p:cNvCxnSpPr>
            <a:cxnSpLocks/>
            <a:stCxn id="13" idx="3"/>
            <a:endCxn id="16" idx="1"/>
          </p:cNvCxnSpPr>
          <p:nvPr/>
        </p:nvCxnSpPr>
        <p:spPr>
          <a:xfrm flipV="1">
            <a:off x="6032720" y="2165811"/>
            <a:ext cx="487359" cy="549536"/>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descr="A blue screen with white text&#10;&#10;Description automatically generated with low confidence">
            <a:extLst>
              <a:ext uri="{FF2B5EF4-FFF2-40B4-BE49-F238E27FC236}">
                <a16:creationId xmlns:a16="http://schemas.microsoft.com/office/drawing/2014/main" id="{D8C61964-710F-3649-AF06-864A165C476C}"/>
              </a:ext>
            </a:extLst>
          </p:cNvPr>
          <p:cNvPicPr>
            <a:picLocks noChangeAspect="1"/>
          </p:cNvPicPr>
          <p:nvPr/>
        </p:nvPicPr>
        <p:blipFill rotWithShape="1">
          <a:blip r:embed="rId15"/>
          <a:srcRect r="26032"/>
          <a:stretch/>
        </p:blipFill>
        <p:spPr>
          <a:xfrm>
            <a:off x="5917699" y="4524621"/>
            <a:ext cx="1045753" cy="274320"/>
          </a:xfrm>
          <a:prstGeom prst="rect">
            <a:avLst/>
          </a:prstGeom>
        </p:spPr>
      </p:pic>
      <p:pic>
        <p:nvPicPr>
          <p:cNvPr id="28" name="Graphic 27" descr="Paper with solid fill">
            <a:extLst>
              <a:ext uri="{FF2B5EF4-FFF2-40B4-BE49-F238E27FC236}">
                <a16:creationId xmlns:a16="http://schemas.microsoft.com/office/drawing/2014/main" id="{A80A40BB-B4AE-ED4E-B54A-305DB31DD0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97451" y="1303383"/>
            <a:ext cx="326678" cy="326678"/>
          </a:xfrm>
          <a:prstGeom prst="rect">
            <a:avLst/>
          </a:prstGeom>
        </p:spPr>
      </p:pic>
      <p:pic>
        <p:nvPicPr>
          <p:cNvPr id="29" name="Graphic 28" descr="Paper with solid fill">
            <a:extLst>
              <a:ext uri="{FF2B5EF4-FFF2-40B4-BE49-F238E27FC236}">
                <a16:creationId xmlns:a16="http://schemas.microsoft.com/office/drawing/2014/main" id="{266F2F39-24BA-374D-AFF8-602FA3BE994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97451" y="2408411"/>
            <a:ext cx="326678" cy="326678"/>
          </a:xfrm>
          <a:prstGeom prst="rect">
            <a:avLst/>
          </a:prstGeom>
        </p:spPr>
      </p:pic>
      <p:pic>
        <p:nvPicPr>
          <p:cNvPr id="30" name="Graphic 29" descr="Paper with solid fill">
            <a:extLst>
              <a:ext uri="{FF2B5EF4-FFF2-40B4-BE49-F238E27FC236}">
                <a16:creationId xmlns:a16="http://schemas.microsoft.com/office/drawing/2014/main" id="{1BB050CE-CC45-5D4C-BB6C-217A50E04E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95076" y="2678111"/>
            <a:ext cx="326678" cy="326678"/>
          </a:xfrm>
          <a:prstGeom prst="rect">
            <a:avLst/>
          </a:prstGeom>
        </p:spPr>
      </p:pic>
      <p:sp>
        <p:nvSpPr>
          <p:cNvPr id="31" name="Rectangle 30">
            <a:extLst>
              <a:ext uri="{FF2B5EF4-FFF2-40B4-BE49-F238E27FC236}">
                <a16:creationId xmlns:a16="http://schemas.microsoft.com/office/drawing/2014/main" id="{7DF105FA-7440-624E-A292-F4B7340AEC2F}"/>
              </a:ext>
            </a:extLst>
          </p:cNvPr>
          <p:cNvSpPr/>
          <p:nvPr/>
        </p:nvSpPr>
        <p:spPr>
          <a:xfrm>
            <a:off x="2137907" y="3308762"/>
            <a:ext cx="6726594" cy="79081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Helvetica Light" panose="020B0403020202020204" pitchFamily="34" charset="0"/>
              </a:rPr>
              <a:t>Create interactive map showing risk index for each station,</a:t>
            </a:r>
          </a:p>
          <a:p>
            <a:pPr algn="ctr"/>
            <a:r>
              <a:rPr lang="en-US" sz="1400" dirty="0">
                <a:latin typeface="Helvetica Light" panose="020B0403020202020204" pitchFamily="34" charset="0"/>
              </a:rPr>
              <a:t>suggest nearby lower-risk stations </a:t>
            </a:r>
          </a:p>
        </p:txBody>
      </p:sp>
      <p:pic>
        <p:nvPicPr>
          <p:cNvPr id="2050" name="Picture 2" descr="Media Download Center">
            <a:extLst>
              <a:ext uri="{FF2B5EF4-FFF2-40B4-BE49-F238E27FC236}">
                <a16:creationId xmlns:a16="http://schemas.microsoft.com/office/drawing/2014/main" id="{D197F35B-2161-6F42-8611-8414D60EE3F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09575" y="3640415"/>
            <a:ext cx="1672855" cy="376393"/>
          </a:xfrm>
          <a:prstGeom prst="rect">
            <a:avLst/>
          </a:prstGeom>
          <a:solidFill>
            <a:schemeClr val="tx1"/>
          </a:solidFill>
          <a:ln w="38100">
            <a:solidFill>
              <a:srgbClr val="FF7E79"/>
            </a:solidFill>
          </a:ln>
        </p:spPr>
      </p:pic>
      <p:pic>
        <p:nvPicPr>
          <p:cNvPr id="2052" name="Picture 4">
            <a:extLst>
              <a:ext uri="{FF2B5EF4-FFF2-40B4-BE49-F238E27FC236}">
                <a16:creationId xmlns:a16="http://schemas.microsoft.com/office/drawing/2014/main" id="{E9B90682-C301-CA4F-AB14-038DCF5E369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31737" y="3411972"/>
            <a:ext cx="585216" cy="585216"/>
          </a:xfrm>
          <a:prstGeom prst="rect">
            <a:avLst/>
          </a:prstGeom>
          <a:noFill/>
          <a:ln>
            <a:noFill/>
          </a:ln>
        </p:spPr>
      </p:pic>
    </p:spTree>
    <p:extLst>
      <p:ext uri="{BB962C8B-B14F-4D97-AF65-F5344CB8AC3E}">
        <p14:creationId xmlns:p14="http://schemas.microsoft.com/office/powerpoint/2010/main" val="3546823698"/>
      </p:ext>
    </p:extLst>
  </p:cSld>
  <p:clrMapOvr>
    <a:masterClrMapping/>
  </p:clrMapOvr>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{81DCEBF5-F760-DE4F-9531-A677BFA088BD}tf10001120</Template>
  <TotalTime>24353</TotalTime>
  <Words>1816</Words>
  <Application>Microsoft Macintosh PowerPoint</Application>
  <PresentationFormat>On-screen Show (16:9)</PresentationFormat>
  <Paragraphs>186</Paragraphs>
  <Slides>24</Slides>
  <Notes>19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Helvetica</vt:lpstr>
      <vt:lpstr>Helvetica Light</vt:lpstr>
      <vt:lpstr>Office Theme</vt:lpstr>
      <vt:lpstr>Extremely Hot and Incredibly Crowded: heat-illness risk in New York City's busiest MTA stations</vt:lpstr>
      <vt:lpstr>Overview</vt:lpstr>
      <vt:lpstr>Overview</vt:lpstr>
      <vt:lpstr>Overview</vt:lpstr>
      <vt:lpstr>Overview</vt:lpstr>
      <vt:lpstr>Data &amp; Methods</vt:lpstr>
      <vt:lpstr>Data &amp; Methods</vt:lpstr>
      <vt:lpstr>Data &amp; Methods</vt:lpstr>
      <vt:lpstr>Data &amp;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Giant Meal Fit for a Dwarf: Symbiotic Binary Stars Beyond the Milky Way</dc:title>
  <dc:creator>Lewis, Hannah Marie (hml8vf)</dc:creator>
  <cp:lastModifiedBy>Lewis, Hannah Marie (hml8vf)</cp:lastModifiedBy>
  <cp:revision>564</cp:revision>
  <dcterms:created xsi:type="dcterms:W3CDTF">2021-01-08T01:21:00Z</dcterms:created>
  <dcterms:modified xsi:type="dcterms:W3CDTF">2021-07-23T17:12:33Z</dcterms:modified>
</cp:coreProperties>
</file>